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8" r:id="rId3"/>
    <p:sldId id="259" r:id="rId4"/>
    <p:sldId id="262" r:id="rId5"/>
    <p:sldId id="263"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61"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188"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E773D9-08DD-45C3-B6EA-7EBBB2591AFA}" type="datetimeFigureOut">
              <a:rPr lang="en-GB" smtClean="0"/>
              <a:t>08/03/2015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20</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21</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30</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31</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08/03/2015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Public"/>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Public</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08/03/2015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08/03/2015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08/03/2015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08/03/2015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08/03/2015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08/03/2015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08/03/2015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08/03/2015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08/03/2015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08/03/2015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08/03/2015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Public"/>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Public</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1469" y="1052736"/>
            <a:ext cx="7772400" cy="816496"/>
          </a:xfrm>
        </p:spPr>
        <p:txBody>
          <a:bodyPr>
            <a:normAutofit fontScale="90000"/>
          </a:bodyPr>
          <a:lstStyle/>
          <a:p>
            <a:pPr rtl="1"/>
            <a:r>
              <a:rPr lang="ar-KW" sz="3600" b="1" dirty="0" smtClean="0">
                <a:solidFill>
                  <a:schemeClr val="accent1">
                    <a:lumMod val="75000"/>
                  </a:schemeClr>
                </a:solidFill>
                <a:cs typeface="+mn-cs"/>
              </a:rPr>
              <a:t/>
            </a:r>
            <a:br>
              <a:rPr lang="ar-KW" sz="3600" b="1" dirty="0" smtClean="0">
                <a:solidFill>
                  <a:schemeClr val="accent1">
                    <a:lumMod val="75000"/>
                  </a:schemeClr>
                </a:solidFill>
                <a:cs typeface="+mn-cs"/>
              </a:rPr>
            </a:br>
            <a:r>
              <a:rPr lang="ar-KW" sz="3600" b="1" dirty="0" smtClean="0">
                <a:solidFill>
                  <a:schemeClr val="accent1">
                    <a:lumMod val="75000"/>
                  </a:schemeClr>
                </a:solidFill>
                <a:cs typeface="+mn-cs"/>
              </a:rPr>
              <a:t>ورشة عمل</a:t>
            </a:r>
            <a:r>
              <a:rPr lang="en-US" sz="4800" b="1" dirty="0" smtClean="0">
                <a:solidFill>
                  <a:schemeClr val="accent1">
                    <a:lumMod val="75000"/>
                  </a:schemeClr>
                </a:solidFill>
              </a:rPr>
              <a:t/>
            </a:r>
            <a:br>
              <a:rPr lang="en-US" sz="4800" b="1" dirty="0" smtClean="0">
                <a:solidFill>
                  <a:schemeClr val="accent1">
                    <a:lumMod val="75000"/>
                  </a:schemeClr>
                </a:solidFill>
              </a:rPr>
            </a:br>
            <a:endParaRPr lang="en-GB" sz="4800" dirty="0">
              <a:solidFill>
                <a:schemeClr val="accent1">
                  <a:lumMod val="75000"/>
                </a:schemeClr>
              </a:solidFill>
            </a:endParaRPr>
          </a:p>
        </p:txBody>
      </p:sp>
      <p:sp>
        <p:nvSpPr>
          <p:cNvPr id="3" name="Subtitle 2"/>
          <p:cNvSpPr>
            <a:spLocks noGrp="1"/>
          </p:cNvSpPr>
          <p:nvPr>
            <p:ph type="subTitle" idx="1"/>
          </p:nvPr>
        </p:nvSpPr>
        <p:spPr>
          <a:xfrm>
            <a:off x="1619672" y="2276872"/>
            <a:ext cx="7272808" cy="2616696"/>
          </a:xfrm>
        </p:spPr>
        <p:txBody>
          <a:bodyPr>
            <a:normAutofit/>
          </a:bodyPr>
          <a:lstStyle/>
          <a:p>
            <a:r>
              <a:rPr lang="ar-KW" sz="3500" b="1" dirty="0" smtClean="0">
                <a:solidFill>
                  <a:srgbClr val="1F497D"/>
                </a:solidFill>
                <a:cs typeface="mohammad bold art 1" pitchFamily="2" charset="-78"/>
              </a:rPr>
              <a:t>اختصاصات إدارة القضايا والتحكيم</a:t>
            </a:r>
          </a:p>
          <a:p>
            <a:r>
              <a:rPr lang="ar-KW" sz="3500" b="1" dirty="0" smtClean="0">
                <a:solidFill>
                  <a:srgbClr val="1F497D"/>
                </a:solidFill>
                <a:cs typeface="mohammad bold art 1" pitchFamily="2" charset="-78"/>
              </a:rPr>
              <a:t>أ. طارق العدساني</a:t>
            </a:r>
          </a:p>
          <a:p>
            <a:r>
              <a:rPr lang="ar-KW" sz="3500" b="1" dirty="0" smtClean="0">
                <a:solidFill>
                  <a:srgbClr val="1F497D"/>
                </a:solidFill>
                <a:cs typeface="mohammad bold art 1" pitchFamily="2" charset="-78"/>
              </a:rPr>
              <a:t>إدارة القضايا والتحكيم</a:t>
            </a:r>
          </a:p>
          <a:p>
            <a:r>
              <a:rPr lang="en-US" sz="2800" b="1" dirty="0" smtClean="0">
                <a:solidFill>
                  <a:srgbClr val="1F497D"/>
                </a:solidFill>
                <a:cs typeface="Times New Roman"/>
              </a:rPr>
              <a:t>2015/3/10</a:t>
            </a:r>
            <a:endParaRPr lang="ar-KW" sz="2800" b="1" dirty="0" smtClean="0">
              <a:solidFill>
                <a:srgbClr val="1F497D"/>
              </a:solidFill>
              <a:cs typeface="Times New Roman"/>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a:solidFill>
                  <a:schemeClr val="accent1">
                    <a:lumMod val="50000"/>
                  </a:schemeClr>
                </a:solidFill>
                <a:latin typeface="Simplified Arabic" pitchFamily="18" charset="-78"/>
                <a:cs typeface="Simplified Arabic" pitchFamily="18" charset="-78"/>
              </a:rPr>
              <a:t>القطاع القانوني</a:t>
            </a:r>
            <a:endParaRPr lang="en-US" sz="36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algn="justLow" rtl="1"/>
            <a:endParaRPr lang="ar-KW" sz="2800" dirty="0" smtClean="0">
              <a:solidFill>
                <a:schemeClr val="accent1">
                  <a:lumMod val="50000"/>
                </a:schemeClr>
              </a:solidFill>
            </a:endParaRPr>
          </a:p>
          <a:p>
            <a:pPr algn="justLow" rtl="1"/>
            <a:r>
              <a:rPr lang="ar-SA" sz="2400" dirty="0">
                <a:solidFill>
                  <a:schemeClr val="accent1">
                    <a:lumMod val="50000"/>
                  </a:schemeClr>
                </a:solidFill>
                <a:latin typeface="Simplified Arabic" pitchFamily="18" charset="-78"/>
                <a:cs typeface="Simplified Arabic" pitchFamily="18" charset="-78"/>
              </a:rPr>
              <a:t>نصت المادة (16) من القانون على أنه " </a:t>
            </a:r>
            <a:r>
              <a:rPr lang="ar-SA" sz="2400" b="1" dirty="0">
                <a:solidFill>
                  <a:schemeClr val="accent1">
                    <a:lumMod val="50000"/>
                  </a:schemeClr>
                </a:solidFill>
                <a:latin typeface="Simplified Arabic" pitchFamily="18" charset="-78"/>
                <a:cs typeface="Simplified Arabic" pitchFamily="18" charset="-78"/>
              </a:rPr>
              <a:t>مع مراعاة حكم المادة الثانية من المرسوم الأميري رقم12لسنه 1960 بقانون تنظيم إدارة الفتوى والتشريع . يكون للهيئة إدارة قانونية تتبع رئيس الهيئة تتولى مباشرة جميع القضايا والحضور أمام جميع المحاكم وهيئات التحكيم أو إبداء الرأي القانوني وإجراء التحقيقات ، كما تتولى إعداد المشروعات والاقتراحات للقوانين واللوائح والقرارات المتصلة بنظام السوق ."</a:t>
            </a:r>
            <a:endParaRPr lang="en-US" sz="2400" b="1" dirty="0">
              <a:solidFill>
                <a:schemeClr val="accent1">
                  <a:lumMod val="50000"/>
                </a:schemeClr>
              </a:solidFill>
              <a:latin typeface="Simplified Arabic" pitchFamily="18" charset="-78"/>
              <a:cs typeface="Simplified Arabic" pitchFamily="18" charset="-78"/>
            </a:endParaRPr>
          </a:p>
          <a:p>
            <a:pPr marL="0" indent="0" algn="justLow" rtl="1">
              <a:buNone/>
            </a:pPr>
            <a:endParaRPr lang="en-US" sz="2800" dirty="0">
              <a:solidFill>
                <a:schemeClr val="accent1">
                  <a:lumMod val="50000"/>
                </a:schemeClr>
              </a:solidFill>
              <a:cs typeface="mohammad bold art 1" pitchFamily="2" charset="-78"/>
            </a:endParaRPr>
          </a:p>
          <a:p>
            <a:pPr marL="0" lvl="0" indent="0" algn="ctr" rtl="1" fontAlgn="base">
              <a:spcBef>
                <a:spcPct val="0"/>
              </a:spcBef>
              <a:spcAft>
                <a:spcPts val="600"/>
              </a:spcAft>
              <a:buNone/>
            </a:pPr>
            <a:endParaRPr lang="en-US" sz="2600"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82248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القطاع القانوني</a:t>
            </a:r>
            <a:endParaRPr lang="en-US" sz="36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algn="justLow" rtl="1"/>
            <a:endParaRPr lang="ar-KW" sz="2800" dirty="0" smtClean="0">
              <a:solidFill>
                <a:schemeClr val="accent1">
                  <a:lumMod val="50000"/>
                </a:schemeClr>
              </a:solidFill>
              <a:latin typeface="Simplified Arabic" pitchFamily="18" charset="-78"/>
              <a:cs typeface="Simplified Arabic" pitchFamily="18" charset="-78"/>
            </a:endParaRPr>
          </a:p>
          <a:p>
            <a:pPr algn="justLow" rtl="1"/>
            <a:r>
              <a:rPr lang="ar-SA" sz="2400" b="1" dirty="0" smtClean="0">
                <a:solidFill>
                  <a:schemeClr val="accent1">
                    <a:lumMod val="50000"/>
                  </a:schemeClr>
                </a:solidFill>
                <a:latin typeface="Simplified Arabic" pitchFamily="18" charset="-78"/>
                <a:cs typeface="Simplified Arabic" pitchFamily="18" charset="-78"/>
              </a:rPr>
              <a:t>تم </a:t>
            </a:r>
            <a:r>
              <a:rPr lang="ar-SA" sz="2400" b="1" dirty="0">
                <a:solidFill>
                  <a:schemeClr val="accent1">
                    <a:lumMod val="50000"/>
                  </a:schemeClr>
                </a:solidFill>
                <a:latin typeface="Simplified Arabic" pitchFamily="18" charset="-78"/>
                <a:cs typeface="Simplified Arabic" pitchFamily="18" charset="-78"/>
              </a:rPr>
              <a:t>إنشاء القطاع القانوني والذي يتألف من ثلاث إدارات </a:t>
            </a:r>
            <a:r>
              <a:rPr lang="ar-SA" sz="2400" b="1" dirty="0" smtClean="0">
                <a:solidFill>
                  <a:schemeClr val="accent1">
                    <a:lumMod val="50000"/>
                  </a:schemeClr>
                </a:solidFill>
                <a:latin typeface="Simplified Arabic" pitchFamily="18" charset="-78"/>
                <a:cs typeface="Simplified Arabic" pitchFamily="18" charset="-78"/>
              </a:rPr>
              <a:t>وهي</a:t>
            </a:r>
            <a:r>
              <a:rPr lang="en-US" sz="2400" b="1" dirty="0" smtClean="0">
                <a:solidFill>
                  <a:schemeClr val="accent1">
                    <a:lumMod val="50000"/>
                  </a:schemeClr>
                </a:solidFill>
                <a:latin typeface="Simplified Arabic" pitchFamily="18" charset="-78"/>
                <a:cs typeface="Simplified Arabic" pitchFamily="18" charset="-78"/>
              </a:rPr>
              <a:t>-:</a:t>
            </a:r>
            <a:endParaRPr lang="ar-KW" sz="2400" b="1" dirty="0" smtClean="0">
              <a:solidFill>
                <a:schemeClr val="accent1">
                  <a:lumMod val="50000"/>
                </a:schemeClr>
              </a:solidFill>
              <a:latin typeface="Simplified Arabic" pitchFamily="18" charset="-78"/>
              <a:cs typeface="Simplified Arabic" pitchFamily="18" charset="-78"/>
            </a:endParaRPr>
          </a:p>
          <a:p>
            <a:pPr marL="0" indent="0" algn="justLow" rtl="1">
              <a:buNone/>
            </a:pPr>
            <a:endParaRPr lang="en-US" sz="2400" dirty="0" smtClean="0">
              <a:solidFill>
                <a:schemeClr val="accent1">
                  <a:lumMod val="50000"/>
                </a:schemeClr>
              </a:solidFill>
              <a:latin typeface="Simplified Arabic" pitchFamily="18" charset="-78"/>
              <a:cs typeface="Simplified Arabic" pitchFamily="18" charset="-78"/>
            </a:endParaRPr>
          </a:p>
          <a:p>
            <a:pPr marL="0" indent="0" algn="justLow" rtl="1">
              <a:buNone/>
            </a:pPr>
            <a:r>
              <a:rPr lang="ar-KW" sz="2400" dirty="0" smtClean="0">
                <a:solidFill>
                  <a:schemeClr val="accent1">
                    <a:lumMod val="50000"/>
                  </a:schemeClr>
                </a:solidFill>
                <a:latin typeface="Simplified Arabic" pitchFamily="18" charset="-78"/>
                <a:cs typeface="Simplified Arabic" pitchFamily="18" charset="-78"/>
              </a:rPr>
              <a:t>1- </a:t>
            </a:r>
            <a:r>
              <a:rPr lang="ar-SA" sz="2400" dirty="0" smtClean="0">
                <a:solidFill>
                  <a:schemeClr val="accent1">
                    <a:lumMod val="50000"/>
                  </a:schemeClr>
                </a:solidFill>
                <a:latin typeface="Simplified Arabic" pitchFamily="18" charset="-78"/>
                <a:cs typeface="Simplified Arabic" pitchFamily="18" charset="-78"/>
              </a:rPr>
              <a:t> </a:t>
            </a:r>
            <a:r>
              <a:rPr lang="ar-SA" sz="2400" dirty="0">
                <a:solidFill>
                  <a:schemeClr val="accent1">
                    <a:lumMod val="50000"/>
                  </a:schemeClr>
                </a:solidFill>
                <a:latin typeface="Simplified Arabic" pitchFamily="18" charset="-78"/>
                <a:cs typeface="Simplified Arabic" pitchFamily="18" charset="-78"/>
              </a:rPr>
              <a:t>إدارة الدراسات </a:t>
            </a:r>
            <a:r>
              <a:rPr lang="ar-SA" sz="2400" dirty="0" smtClean="0">
                <a:solidFill>
                  <a:schemeClr val="accent1">
                    <a:lumMod val="50000"/>
                  </a:schemeClr>
                </a:solidFill>
                <a:latin typeface="Simplified Arabic" pitchFamily="18" charset="-78"/>
                <a:cs typeface="Simplified Arabic" pitchFamily="18" charset="-78"/>
              </a:rPr>
              <a:t>القانونية</a:t>
            </a:r>
            <a:r>
              <a:rPr lang="ar-KW" sz="2400" dirty="0" smtClean="0">
                <a:solidFill>
                  <a:schemeClr val="accent1">
                    <a:lumMod val="50000"/>
                  </a:schemeClr>
                </a:solidFill>
                <a:latin typeface="Simplified Arabic" pitchFamily="18" charset="-78"/>
                <a:cs typeface="Simplified Arabic" pitchFamily="18" charset="-78"/>
              </a:rPr>
              <a:t>.</a:t>
            </a:r>
          </a:p>
          <a:p>
            <a:pPr marL="0" indent="0" algn="justLow" rtl="1">
              <a:buNone/>
            </a:pPr>
            <a:r>
              <a:rPr lang="ar-KW" sz="2400" dirty="0" smtClean="0">
                <a:solidFill>
                  <a:schemeClr val="accent1">
                    <a:lumMod val="50000"/>
                  </a:schemeClr>
                </a:solidFill>
                <a:latin typeface="Simplified Arabic" pitchFamily="18" charset="-78"/>
                <a:cs typeface="Simplified Arabic" pitchFamily="18" charset="-78"/>
              </a:rPr>
              <a:t>2- </a:t>
            </a:r>
            <a:r>
              <a:rPr lang="ar-SA" sz="2400" dirty="0" smtClean="0">
                <a:solidFill>
                  <a:schemeClr val="accent1">
                    <a:lumMod val="50000"/>
                  </a:schemeClr>
                </a:solidFill>
                <a:latin typeface="Simplified Arabic" pitchFamily="18" charset="-78"/>
                <a:cs typeface="Simplified Arabic" pitchFamily="18" charset="-78"/>
              </a:rPr>
              <a:t> </a:t>
            </a:r>
            <a:r>
              <a:rPr lang="ar-SA" sz="2400" dirty="0">
                <a:solidFill>
                  <a:schemeClr val="accent1">
                    <a:lumMod val="50000"/>
                  </a:schemeClr>
                </a:solidFill>
                <a:latin typeface="Simplified Arabic" pitchFamily="18" charset="-78"/>
                <a:cs typeface="Simplified Arabic" pitchFamily="18" charset="-78"/>
              </a:rPr>
              <a:t>وإدارة </a:t>
            </a:r>
            <a:r>
              <a:rPr lang="ar-SA" sz="2400" dirty="0" smtClean="0">
                <a:solidFill>
                  <a:schemeClr val="accent1">
                    <a:lumMod val="50000"/>
                  </a:schemeClr>
                </a:solidFill>
                <a:latin typeface="Simplified Arabic" pitchFamily="18" charset="-78"/>
                <a:cs typeface="Simplified Arabic" pitchFamily="18" charset="-78"/>
              </a:rPr>
              <a:t>التحقيق</a:t>
            </a:r>
            <a:r>
              <a:rPr lang="ar-KW" sz="2400" dirty="0" smtClean="0">
                <a:solidFill>
                  <a:schemeClr val="accent1">
                    <a:lumMod val="50000"/>
                  </a:schemeClr>
                </a:solidFill>
                <a:latin typeface="Simplified Arabic" pitchFamily="18" charset="-78"/>
                <a:cs typeface="Simplified Arabic" pitchFamily="18" charset="-78"/>
              </a:rPr>
              <a:t>.</a:t>
            </a:r>
          </a:p>
          <a:p>
            <a:pPr marL="0" indent="0" algn="justLow" rtl="1">
              <a:buNone/>
            </a:pPr>
            <a:r>
              <a:rPr lang="ar-KW" sz="2400" dirty="0" smtClean="0">
                <a:solidFill>
                  <a:schemeClr val="accent1">
                    <a:lumMod val="50000"/>
                  </a:schemeClr>
                </a:solidFill>
                <a:latin typeface="Simplified Arabic" pitchFamily="18" charset="-78"/>
                <a:cs typeface="Simplified Arabic" pitchFamily="18" charset="-78"/>
              </a:rPr>
              <a:t>3-</a:t>
            </a:r>
            <a:r>
              <a:rPr lang="ar-SA" sz="2400" dirty="0" smtClean="0">
                <a:solidFill>
                  <a:schemeClr val="accent1">
                    <a:lumMod val="50000"/>
                  </a:schemeClr>
                </a:solidFill>
                <a:latin typeface="Simplified Arabic" pitchFamily="18" charset="-78"/>
                <a:cs typeface="Simplified Arabic" pitchFamily="18" charset="-78"/>
              </a:rPr>
              <a:t> </a:t>
            </a:r>
            <a:r>
              <a:rPr lang="ar-SA" sz="2400" dirty="0">
                <a:solidFill>
                  <a:schemeClr val="accent1">
                    <a:lumMod val="50000"/>
                  </a:schemeClr>
                </a:solidFill>
                <a:latin typeface="Simplified Arabic" pitchFamily="18" charset="-78"/>
                <a:cs typeface="Simplified Arabic" pitchFamily="18" charset="-78"/>
              </a:rPr>
              <a:t>وإدارة القضايا والتحكيم </a:t>
            </a:r>
            <a:r>
              <a:rPr lang="en-US" sz="2400" dirty="0">
                <a:solidFill>
                  <a:schemeClr val="accent1">
                    <a:lumMod val="50000"/>
                  </a:schemeClr>
                </a:solidFill>
                <a:latin typeface="Simplified Arabic" pitchFamily="18" charset="-78"/>
                <a:cs typeface="Simplified Arabic" pitchFamily="18" charset="-78"/>
              </a:rPr>
              <a:t>.</a:t>
            </a:r>
            <a:endParaRPr lang="en-US" sz="2800" dirty="0">
              <a:solidFill>
                <a:schemeClr val="accent1">
                  <a:lumMod val="50000"/>
                </a:schemeClr>
              </a:solidFill>
              <a:latin typeface="Simplified Arabic" pitchFamily="18" charset="-78"/>
              <a:cs typeface="Simplified Arabic" pitchFamily="18" charset="-78"/>
            </a:endParaRPr>
          </a:p>
          <a:p>
            <a:pPr marL="0" lvl="0" indent="0" algn="ctr" rtl="1" fontAlgn="base">
              <a:spcBef>
                <a:spcPct val="0"/>
              </a:spcBef>
              <a:spcAft>
                <a:spcPts val="600"/>
              </a:spcAft>
              <a:buNone/>
            </a:pPr>
            <a:endParaRPr lang="en-US" sz="2600"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552539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القطاع القانوني</a:t>
            </a:r>
            <a:endParaRPr lang="en-US" sz="36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algn="justLow" rtl="1"/>
            <a:endParaRPr lang="ar-KW" sz="2800" dirty="0" smtClean="0">
              <a:solidFill>
                <a:schemeClr val="accent1">
                  <a:lumMod val="50000"/>
                </a:schemeClr>
              </a:solidFill>
            </a:endParaRPr>
          </a:p>
          <a:p>
            <a:pPr algn="justLow" rtl="1"/>
            <a:r>
              <a:rPr lang="ar-SA" sz="2400" dirty="0" smtClean="0">
                <a:solidFill>
                  <a:schemeClr val="accent1">
                    <a:lumMod val="50000"/>
                  </a:schemeClr>
                </a:solidFill>
                <a:latin typeface="Simplified Arabic" pitchFamily="18" charset="-78"/>
                <a:cs typeface="Simplified Arabic" pitchFamily="18" charset="-78"/>
              </a:rPr>
              <a:t>إدارة </a:t>
            </a:r>
            <a:r>
              <a:rPr lang="ar-SA" sz="2400" dirty="0">
                <a:solidFill>
                  <a:schemeClr val="accent1">
                    <a:lumMod val="50000"/>
                  </a:schemeClr>
                </a:solidFill>
                <a:latin typeface="Simplified Arabic" pitchFamily="18" charset="-78"/>
                <a:cs typeface="Simplified Arabic" pitchFamily="18" charset="-78"/>
              </a:rPr>
              <a:t>القضايا والتحكيم فهي إدارة ذات شقين أو اختصاصين فالأول وهو الخاص بالقضايا فهذه الإدارة هي التي تقوم بتمثيل الهيئة أمام المحاكم ومباشرة القضايا المقامة من أو على الهيئة وإعداد الدفاع </a:t>
            </a:r>
            <a:r>
              <a:rPr lang="ar-SA" sz="2400" dirty="0" smtClean="0">
                <a:solidFill>
                  <a:schemeClr val="accent1">
                    <a:lumMod val="50000"/>
                  </a:schemeClr>
                </a:solidFill>
                <a:latin typeface="Simplified Arabic" pitchFamily="18" charset="-78"/>
                <a:cs typeface="Simplified Arabic" pitchFamily="18" charset="-78"/>
              </a:rPr>
              <a:t>القانوني، </a:t>
            </a:r>
            <a:r>
              <a:rPr lang="ar-SA" sz="2400" dirty="0">
                <a:solidFill>
                  <a:schemeClr val="accent1">
                    <a:lumMod val="50000"/>
                  </a:schemeClr>
                </a:solidFill>
                <a:latin typeface="Simplified Arabic" pitchFamily="18" charset="-78"/>
                <a:cs typeface="Simplified Arabic" pitchFamily="18" charset="-78"/>
              </a:rPr>
              <a:t>أما الشق الثاني أو الاختصاص الثاني فهو الخاص بتنظيم تسوية المنازعات عن طريق نظام التحكيم</a:t>
            </a:r>
            <a:r>
              <a:rPr lang="ar-SA" sz="2400" dirty="0" smtClean="0">
                <a:solidFill>
                  <a:schemeClr val="accent1">
                    <a:lumMod val="50000"/>
                  </a:schemeClr>
                </a:solidFill>
                <a:latin typeface="Simplified Arabic" pitchFamily="18" charset="-78"/>
                <a:cs typeface="Simplified Arabic" pitchFamily="18" charset="-78"/>
              </a:rPr>
              <a:t>.</a:t>
            </a:r>
            <a:endParaRPr lang="en-US" sz="2800" dirty="0">
              <a:solidFill>
                <a:schemeClr val="accent1">
                  <a:lumMod val="50000"/>
                </a:schemeClr>
              </a:solidFill>
              <a:latin typeface="Simplified Arabic" pitchFamily="18" charset="-78"/>
              <a:cs typeface="Simplified Arabic" pitchFamily="18" charset="-78"/>
            </a:endParaRPr>
          </a:p>
          <a:p>
            <a:pPr marL="0" lvl="0" indent="0" algn="ctr" rtl="1" fontAlgn="base">
              <a:spcBef>
                <a:spcPct val="0"/>
              </a:spcBef>
              <a:spcAft>
                <a:spcPts val="600"/>
              </a:spcAft>
              <a:buNone/>
            </a:pPr>
            <a:endParaRPr lang="en-US" sz="2600"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79820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إختصاص الإدارة بالتحكيم</a:t>
            </a:r>
            <a:endParaRPr lang="en-US" sz="36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algn="justLow" rtl="1"/>
            <a:endParaRPr lang="ar-KW" sz="2800" dirty="0" smtClean="0">
              <a:solidFill>
                <a:schemeClr val="accent1">
                  <a:lumMod val="50000"/>
                </a:schemeClr>
              </a:solidFill>
            </a:endParaRPr>
          </a:p>
          <a:p>
            <a:pPr algn="justLow" rtl="1"/>
            <a:r>
              <a:rPr lang="ar-SA" sz="2400" dirty="0" smtClean="0">
                <a:solidFill>
                  <a:schemeClr val="accent1">
                    <a:lumMod val="50000"/>
                  </a:schemeClr>
                </a:solidFill>
                <a:latin typeface="Simplified Arabic" pitchFamily="18" charset="-78"/>
                <a:cs typeface="Simplified Arabic" pitchFamily="18" charset="-78"/>
              </a:rPr>
              <a:t>فستنادا </a:t>
            </a:r>
            <a:r>
              <a:rPr lang="ar-SA" sz="2400" dirty="0">
                <a:solidFill>
                  <a:schemeClr val="accent1">
                    <a:lumMod val="50000"/>
                  </a:schemeClr>
                </a:solidFill>
                <a:latin typeface="Simplified Arabic" pitchFamily="18" charset="-78"/>
                <a:cs typeface="Simplified Arabic" pitchFamily="18" charset="-78"/>
              </a:rPr>
              <a:t>للمادة (148) من القانون على أنه " </a:t>
            </a:r>
            <a:r>
              <a:rPr lang="ar-SA" sz="2400" b="1" dirty="0">
                <a:solidFill>
                  <a:schemeClr val="accent1">
                    <a:lumMod val="50000"/>
                  </a:schemeClr>
                </a:solidFill>
                <a:latin typeface="Simplified Arabic" pitchFamily="18" charset="-78"/>
                <a:cs typeface="Simplified Arabic" pitchFamily="18" charset="-78"/>
              </a:rPr>
              <a:t>يجوز تسوية المنازعات الناشئة عن الالتزامات المقررة في هذا القانون أو أي قانون آخر إذا تعلقت بمعاملات سوق المال عن طريق نظام التحكيم ، وذلك وفقاً للنظام الخاص بالتحكيم الذي تضعه الهيئة"  </a:t>
            </a:r>
            <a:r>
              <a:rPr lang="ar-SA" sz="2400" b="1" dirty="0" smtClean="0">
                <a:solidFill>
                  <a:schemeClr val="accent1">
                    <a:lumMod val="50000"/>
                  </a:schemeClr>
                </a:solidFill>
                <a:latin typeface="Simplified Arabic" pitchFamily="18" charset="-78"/>
                <a:cs typeface="Simplified Arabic" pitchFamily="18" charset="-78"/>
              </a:rPr>
              <a:t>.</a:t>
            </a:r>
            <a:endParaRPr lang="en-US" sz="2800" b="1" dirty="0">
              <a:solidFill>
                <a:schemeClr val="accent1">
                  <a:lumMod val="50000"/>
                </a:schemeClr>
              </a:solidFill>
              <a:latin typeface="Simplified Arabic" pitchFamily="18" charset="-78"/>
              <a:cs typeface="Simplified Arabic" pitchFamily="18" charset="-78"/>
            </a:endParaRPr>
          </a:p>
          <a:p>
            <a:pPr marL="0" lvl="0" indent="0" algn="ctr" rtl="1" fontAlgn="base">
              <a:spcBef>
                <a:spcPct val="0"/>
              </a:spcBef>
              <a:spcAft>
                <a:spcPts val="600"/>
              </a:spcAft>
              <a:buNone/>
            </a:pPr>
            <a:endParaRPr lang="en-US" sz="2600"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08810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a:solidFill>
                  <a:schemeClr val="tx2"/>
                </a:solidFill>
                <a:latin typeface="Sakkal Majalla" pitchFamily="2" charset="-78"/>
                <a:cs typeface="Arial"/>
              </a:rPr>
              <a:t>إختصاص الإدارة بالتحكيم</a:t>
            </a:r>
            <a:endParaRPr lang="en-US" sz="36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algn="justLow" rtl="1"/>
            <a:endParaRPr lang="ar-KW" sz="2800" dirty="0" smtClean="0">
              <a:solidFill>
                <a:schemeClr val="accent1">
                  <a:lumMod val="50000"/>
                </a:schemeClr>
              </a:solidFill>
            </a:endParaRPr>
          </a:p>
          <a:p>
            <a:pPr algn="justLow" rtl="1"/>
            <a:r>
              <a:rPr lang="ar-SA" sz="2400" dirty="0" smtClean="0">
                <a:solidFill>
                  <a:schemeClr val="accent1">
                    <a:lumMod val="50000"/>
                  </a:schemeClr>
                </a:solidFill>
                <a:latin typeface="Simplified Arabic" pitchFamily="18" charset="-78"/>
                <a:cs typeface="Simplified Arabic" pitchFamily="18" charset="-78"/>
              </a:rPr>
              <a:t>بموجب </a:t>
            </a:r>
            <a:r>
              <a:rPr lang="ar-SA" sz="2400" dirty="0">
                <a:solidFill>
                  <a:schemeClr val="accent1">
                    <a:lumMod val="50000"/>
                  </a:schemeClr>
                </a:solidFill>
                <a:latin typeface="Simplified Arabic" pitchFamily="18" charset="-78"/>
                <a:cs typeface="Simplified Arabic" pitchFamily="18" charset="-78"/>
              </a:rPr>
              <a:t>المادة (148) من القانون فقد أصدر مجلس المفوضين نظام التحكيم لتسوية المنازعات الناشئة عن الالتزامات المقررة في هذا القانون أو أي قانون آخر إذا تعلقت بمعاملات سوق المال بنظام التحكيم ، وتم تفعيل هذا النظام بتاريخ </a:t>
            </a:r>
            <a:r>
              <a:rPr lang="ar-KW" sz="2400" dirty="0" smtClean="0">
                <a:solidFill>
                  <a:schemeClr val="accent1">
                    <a:lumMod val="50000"/>
                  </a:schemeClr>
                </a:solidFill>
                <a:latin typeface="Simplified Arabic" pitchFamily="18" charset="-78"/>
                <a:cs typeface="Simplified Arabic" pitchFamily="18" charset="-78"/>
              </a:rPr>
              <a:t>2014/4/1</a:t>
            </a:r>
            <a:r>
              <a:rPr lang="ar-SA" sz="2400" dirty="0" smtClean="0">
                <a:solidFill>
                  <a:schemeClr val="accent1">
                    <a:lumMod val="50000"/>
                  </a:schemeClr>
                </a:solidFill>
                <a:latin typeface="Simplified Arabic" pitchFamily="18" charset="-78"/>
                <a:cs typeface="Simplified Arabic" pitchFamily="18" charset="-78"/>
              </a:rPr>
              <a:t> </a:t>
            </a:r>
            <a:r>
              <a:rPr lang="ar-SA" sz="2400" dirty="0">
                <a:solidFill>
                  <a:schemeClr val="accent1">
                    <a:lumMod val="50000"/>
                  </a:schemeClr>
                </a:solidFill>
                <a:latin typeface="Simplified Arabic" pitchFamily="18" charset="-78"/>
                <a:cs typeface="Simplified Arabic" pitchFamily="18" charset="-78"/>
              </a:rPr>
              <a:t>وبذلك التاريخ  ينتهي العمل بقرار لجنة سوق الكويت للأوراق المالية رقم </a:t>
            </a:r>
            <a:r>
              <a:rPr lang="ar-KW" sz="2400" dirty="0" smtClean="0">
                <a:solidFill>
                  <a:schemeClr val="accent1">
                    <a:lumMod val="50000"/>
                  </a:schemeClr>
                </a:solidFill>
                <a:latin typeface="Simplified Arabic" pitchFamily="18" charset="-78"/>
                <a:cs typeface="Simplified Arabic" pitchFamily="18" charset="-78"/>
              </a:rPr>
              <a:t>1984/2</a:t>
            </a:r>
            <a:r>
              <a:rPr lang="ar-SA" sz="2400" dirty="0" smtClean="0">
                <a:solidFill>
                  <a:schemeClr val="accent1">
                    <a:lumMod val="50000"/>
                  </a:schemeClr>
                </a:solidFill>
                <a:latin typeface="Simplified Arabic" pitchFamily="18" charset="-78"/>
                <a:cs typeface="Simplified Arabic" pitchFamily="18" charset="-78"/>
              </a:rPr>
              <a:t> </a:t>
            </a:r>
            <a:r>
              <a:rPr lang="ar-SA" sz="2400" dirty="0">
                <a:solidFill>
                  <a:schemeClr val="accent1">
                    <a:lumMod val="50000"/>
                  </a:schemeClr>
                </a:solidFill>
                <a:latin typeface="Simplified Arabic" pitchFamily="18" charset="-78"/>
                <a:cs typeface="Simplified Arabic" pitchFamily="18" charset="-78"/>
              </a:rPr>
              <a:t>بشأن إنشاء لجنة تحكيم .</a:t>
            </a:r>
            <a:endParaRPr lang="en-US" sz="2600" dirty="0">
              <a:solidFill>
                <a:schemeClr val="accent1">
                  <a:lumMod val="50000"/>
                </a:schemeClr>
              </a:solidFill>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666116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a:solidFill>
                  <a:schemeClr val="tx2"/>
                </a:solidFill>
                <a:latin typeface="Sakkal Majalla" pitchFamily="2" charset="-78"/>
                <a:cs typeface="Arial"/>
              </a:rPr>
              <a:t>إختصاص الإدارة بالتحكيم</a:t>
            </a:r>
            <a:endParaRPr lang="en-US" sz="36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363272" cy="4525963"/>
          </a:xfrm>
        </p:spPr>
        <p:txBody>
          <a:bodyPr>
            <a:normAutofit/>
          </a:bodyPr>
          <a:lstStyle/>
          <a:p>
            <a:pPr algn="justLow" rtl="1"/>
            <a:endParaRPr lang="ar-KW" sz="2800" dirty="0" smtClean="0">
              <a:solidFill>
                <a:schemeClr val="accent1">
                  <a:lumMod val="50000"/>
                </a:schemeClr>
              </a:solidFill>
            </a:endParaRPr>
          </a:p>
          <a:p>
            <a:pPr algn="justLow" rtl="1"/>
            <a:r>
              <a:rPr lang="ar-SA" sz="2400" dirty="0" smtClean="0">
                <a:solidFill>
                  <a:schemeClr val="accent1">
                    <a:lumMod val="50000"/>
                  </a:schemeClr>
                </a:solidFill>
                <a:latin typeface="Simplified Arabic" pitchFamily="18" charset="-78"/>
                <a:cs typeface="Simplified Arabic" pitchFamily="18" charset="-78"/>
              </a:rPr>
              <a:t>المادة </a:t>
            </a:r>
            <a:r>
              <a:rPr lang="ar-SA" sz="2400" dirty="0">
                <a:solidFill>
                  <a:schemeClr val="accent1">
                    <a:lumMod val="50000"/>
                  </a:schemeClr>
                </a:solidFill>
                <a:latin typeface="Simplified Arabic" pitchFamily="18" charset="-78"/>
                <a:cs typeface="Simplified Arabic" pitchFamily="18" charset="-78"/>
              </a:rPr>
              <a:t>(13) من مرسوم تنظيم سوق الكويت للأوراق المالية والتي تنص على أنه " </a:t>
            </a:r>
            <a:r>
              <a:rPr lang="ar-SA" sz="2400" b="1" dirty="0">
                <a:solidFill>
                  <a:schemeClr val="accent1">
                    <a:lumMod val="50000"/>
                  </a:schemeClr>
                </a:solidFill>
                <a:latin typeface="Simplified Arabic" pitchFamily="18" charset="-78"/>
                <a:cs typeface="Simplified Arabic" pitchFamily="18" charset="-78"/>
              </a:rPr>
              <a:t>تنشأ داخل السوق لجنة تحكيم تشكل بقرار من لجنة السوق برئاسة أحد رجال القضاء يختاره مجلس القضاء الاعلى </a:t>
            </a:r>
            <a:r>
              <a:rPr lang="ar-SA" sz="2400" dirty="0">
                <a:solidFill>
                  <a:schemeClr val="accent1">
                    <a:lumMod val="50000"/>
                  </a:schemeClr>
                </a:solidFill>
                <a:latin typeface="Simplified Arabic" pitchFamily="18" charset="-78"/>
                <a:cs typeface="Simplified Arabic" pitchFamily="18" charset="-78"/>
              </a:rPr>
              <a:t>".</a:t>
            </a:r>
            <a:endParaRPr lang="en-US" sz="2600" dirty="0">
              <a:solidFill>
                <a:schemeClr val="accent1">
                  <a:lumMod val="50000"/>
                </a:schemeClr>
              </a:solidFill>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047925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مقارنة نظام التحكيم</a:t>
            </a:r>
            <a:endParaRPr lang="en-US" sz="36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363272" cy="4525963"/>
          </a:xfrm>
        </p:spPr>
        <p:txBody>
          <a:bodyPr>
            <a:normAutofit/>
          </a:bodyPr>
          <a:lstStyle/>
          <a:p>
            <a:pPr algn="justLow" rtl="1"/>
            <a:endParaRPr lang="ar-KW" sz="2800" dirty="0" smtClean="0">
              <a:solidFill>
                <a:schemeClr val="accent1">
                  <a:lumMod val="50000"/>
                </a:schemeClr>
              </a:solidFill>
            </a:endParaRPr>
          </a:p>
          <a:p>
            <a:pPr algn="justLow" rtl="1"/>
            <a:r>
              <a:rPr lang="ar-SA" sz="2400" b="1" u="sng" dirty="0" smtClean="0">
                <a:solidFill>
                  <a:schemeClr val="accent1">
                    <a:lumMod val="50000"/>
                  </a:schemeClr>
                </a:solidFill>
                <a:latin typeface="Simplified Arabic" pitchFamily="18" charset="-78"/>
                <a:cs typeface="Simplified Arabic" pitchFamily="18" charset="-78"/>
              </a:rPr>
              <a:t>مقارنة </a:t>
            </a:r>
            <a:r>
              <a:rPr lang="ar-SA" sz="2400" b="1" u="sng" dirty="0">
                <a:solidFill>
                  <a:schemeClr val="accent1">
                    <a:lumMod val="50000"/>
                  </a:schemeClr>
                </a:solidFill>
                <a:latin typeface="Simplified Arabic" pitchFamily="18" charset="-78"/>
                <a:cs typeface="Simplified Arabic" pitchFamily="18" charset="-78"/>
              </a:rPr>
              <a:t>نظام التحكيم لدى الهيئة بنظام التحكيم لدى السوق </a:t>
            </a:r>
            <a:r>
              <a:rPr lang="ar-SA" sz="2400" dirty="0" smtClean="0">
                <a:solidFill>
                  <a:schemeClr val="accent1">
                    <a:lumMod val="50000"/>
                  </a:schemeClr>
                </a:solidFill>
                <a:latin typeface="Simplified Arabic" pitchFamily="18" charset="-78"/>
                <a:cs typeface="Simplified Arabic" pitchFamily="18" charset="-78"/>
              </a:rPr>
              <a:t>:</a:t>
            </a:r>
          </a:p>
          <a:p>
            <a:pPr marL="0" indent="0" algn="justLow" rtl="1">
              <a:buNone/>
            </a:pPr>
            <a:endParaRPr lang="ar-SA" sz="2400" dirty="0">
              <a:solidFill>
                <a:schemeClr val="accent1">
                  <a:lumMod val="50000"/>
                </a:schemeClr>
              </a:solidFill>
              <a:latin typeface="Simplified Arabic" pitchFamily="18" charset="-78"/>
              <a:cs typeface="Simplified Arabic" pitchFamily="18" charset="-78"/>
            </a:endParaRPr>
          </a:p>
          <a:p>
            <a:pPr marL="0" indent="0" algn="justLow" rtl="1">
              <a:buNone/>
            </a:pPr>
            <a:r>
              <a:rPr lang="ar-SA" sz="2400" dirty="0" smtClean="0">
                <a:solidFill>
                  <a:schemeClr val="accent1">
                    <a:lumMod val="50000"/>
                  </a:schemeClr>
                </a:solidFill>
                <a:latin typeface="Simplified Arabic" pitchFamily="18" charset="-78"/>
                <a:cs typeface="Simplified Arabic" pitchFamily="18" charset="-78"/>
              </a:rPr>
              <a:t>نظام </a:t>
            </a:r>
            <a:r>
              <a:rPr lang="ar-SA" sz="2400" dirty="0">
                <a:solidFill>
                  <a:schemeClr val="accent1">
                    <a:lumMod val="50000"/>
                  </a:schemeClr>
                </a:solidFill>
                <a:latin typeface="Simplified Arabic" pitchFamily="18" charset="-78"/>
                <a:cs typeface="Simplified Arabic" pitchFamily="18" charset="-78"/>
              </a:rPr>
              <a:t>التحكيم لدى هيئة أسواق المال يختلف عن نظام التحكيم لدى سوق الكويت للأوراق المالية وذلك من ناحيتين من حيث الاختصاص ومن حيث الزامية </a:t>
            </a:r>
            <a:r>
              <a:rPr lang="ar-SA" sz="2400" dirty="0" smtClean="0">
                <a:solidFill>
                  <a:schemeClr val="accent1">
                    <a:lumMod val="50000"/>
                  </a:schemeClr>
                </a:solidFill>
                <a:latin typeface="Simplified Arabic" pitchFamily="18" charset="-78"/>
                <a:cs typeface="Simplified Arabic" pitchFamily="18" charset="-78"/>
              </a:rPr>
              <a:t>التحكيم</a:t>
            </a:r>
            <a:r>
              <a:rPr lang="ar-KW" sz="2400" dirty="0" smtClean="0">
                <a:solidFill>
                  <a:schemeClr val="accent1">
                    <a:lumMod val="50000"/>
                  </a:schemeClr>
                </a:solidFill>
                <a:latin typeface="Simplified Arabic" pitchFamily="18" charset="-78"/>
                <a:cs typeface="Simplified Arabic" pitchFamily="18" charset="-78"/>
              </a:rPr>
              <a:t>.</a:t>
            </a:r>
            <a:endParaRPr lang="en-US" sz="2600" dirty="0">
              <a:solidFill>
                <a:schemeClr val="accent1">
                  <a:lumMod val="50000"/>
                </a:schemeClr>
              </a:solidFill>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097647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a:solidFill>
                  <a:schemeClr val="tx2"/>
                </a:solidFill>
                <a:latin typeface="Sakkal Majalla" pitchFamily="2" charset="-78"/>
                <a:cs typeface="Arial"/>
              </a:rPr>
              <a:t>مقارنة نظام التحكيم</a:t>
            </a:r>
            <a:endParaRPr lang="en-US" sz="36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363272" cy="4525963"/>
          </a:xfrm>
        </p:spPr>
        <p:txBody>
          <a:bodyPr>
            <a:normAutofit/>
          </a:bodyPr>
          <a:lstStyle/>
          <a:p>
            <a:pPr algn="justLow" rtl="1"/>
            <a:endParaRPr lang="ar-KW" sz="2800" dirty="0" smtClean="0">
              <a:solidFill>
                <a:schemeClr val="accent1">
                  <a:lumMod val="50000"/>
                </a:schemeClr>
              </a:solidFill>
            </a:endParaRPr>
          </a:p>
          <a:p>
            <a:pPr algn="justLow" rtl="1">
              <a:buFont typeface="Wingdings" pitchFamily="2" charset="2"/>
              <a:buChar char="v"/>
            </a:pPr>
            <a:r>
              <a:rPr lang="ar-SA" sz="2400" b="1" u="sng" dirty="0" smtClean="0">
                <a:solidFill>
                  <a:schemeClr val="accent1">
                    <a:lumMod val="50000"/>
                  </a:schemeClr>
                </a:solidFill>
                <a:latin typeface="Simplified Arabic" pitchFamily="18" charset="-78"/>
                <a:cs typeface="Simplified Arabic" pitchFamily="18" charset="-78"/>
              </a:rPr>
              <a:t>أو</a:t>
            </a:r>
            <a:r>
              <a:rPr lang="ar-KW" sz="2400" b="1" u="sng" dirty="0" smtClean="0">
                <a:solidFill>
                  <a:schemeClr val="accent1">
                    <a:lumMod val="50000"/>
                  </a:schemeClr>
                </a:solidFill>
                <a:latin typeface="Simplified Arabic" pitchFamily="18" charset="-78"/>
                <a:cs typeface="Simplified Arabic" pitchFamily="18" charset="-78"/>
              </a:rPr>
              <a:t>لاً</a:t>
            </a:r>
            <a:r>
              <a:rPr lang="ar-SA" sz="2400" b="1" u="sng" dirty="0" smtClean="0">
                <a:solidFill>
                  <a:schemeClr val="accent1">
                    <a:lumMod val="50000"/>
                  </a:schemeClr>
                </a:solidFill>
                <a:latin typeface="Simplified Arabic" pitchFamily="18" charset="-78"/>
                <a:cs typeface="Simplified Arabic" pitchFamily="18" charset="-78"/>
              </a:rPr>
              <a:t>: </a:t>
            </a:r>
            <a:r>
              <a:rPr lang="ar-SA" sz="2400" dirty="0">
                <a:solidFill>
                  <a:schemeClr val="accent1">
                    <a:lumMod val="50000"/>
                  </a:schemeClr>
                </a:solidFill>
                <a:latin typeface="Simplified Arabic" pitchFamily="18" charset="-78"/>
                <a:cs typeface="Simplified Arabic" pitchFamily="18" charset="-78"/>
              </a:rPr>
              <a:t>حيث الاختصاص فبالنظر لنظام التحكيم الوارد في مرسوم تنظيم سوق الكويت للأوراق المالية حيث أنه بالنظر للمادة (13) من المرسوم السالف والتي نصت على إنشاء لجنة تحكيم حيث حددت اختصاصها في المنازعات المتعلقة بالمعاملات التي تتم داخل السوق والمتمثلة بطبيعة الحال في بيع وشراء الأوراق المالية وما ينتج عنها من آثار</a:t>
            </a:r>
            <a:r>
              <a:rPr lang="ar-KW" sz="2400" dirty="0" smtClean="0">
                <a:solidFill>
                  <a:schemeClr val="accent1">
                    <a:lumMod val="50000"/>
                  </a:schemeClr>
                </a:solidFill>
                <a:latin typeface="Simplified Arabic" pitchFamily="18" charset="-78"/>
                <a:cs typeface="Simplified Arabic" pitchFamily="18" charset="-78"/>
              </a:rPr>
              <a:t>.</a:t>
            </a:r>
            <a:endParaRPr lang="en-US" sz="2600" dirty="0">
              <a:solidFill>
                <a:schemeClr val="accent1">
                  <a:lumMod val="50000"/>
                </a:schemeClr>
              </a:solidFill>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734254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a:solidFill>
                  <a:schemeClr val="tx2"/>
                </a:solidFill>
                <a:latin typeface="Sakkal Majalla" pitchFamily="2" charset="-78"/>
                <a:cs typeface="Arial"/>
              </a:rPr>
              <a:t>مقارنة نظام التحكيم</a:t>
            </a:r>
            <a:endParaRPr lang="en-US" sz="36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363272" cy="4525963"/>
          </a:xfrm>
        </p:spPr>
        <p:txBody>
          <a:bodyPr>
            <a:normAutofit/>
          </a:bodyPr>
          <a:lstStyle/>
          <a:p>
            <a:pPr algn="justLow" rtl="1"/>
            <a:endParaRPr lang="ar-KW" sz="2800" dirty="0" smtClean="0">
              <a:solidFill>
                <a:schemeClr val="accent1">
                  <a:lumMod val="50000"/>
                </a:schemeClr>
              </a:solidFill>
            </a:endParaRPr>
          </a:p>
          <a:p>
            <a:pPr algn="justLow" rtl="1"/>
            <a:r>
              <a:rPr lang="ar-SA" sz="2400" dirty="0" smtClean="0">
                <a:solidFill>
                  <a:schemeClr val="accent1">
                    <a:lumMod val="50000"/>
                  </a:schemeClr>
                </a:solidFill>
                <a:latin typeface="Simplified Arabic" pitchFamily="18" charset="-78"/>
                <a:cs typeface="Simplified Arabic" pitchFamily="18" charset="-78"/>
              </a:rPr>
              <a:t>وذلك </a:t>
            </a:r>
            <a:r>
              <a:rPr lang="ar-SA" sz="2400" dirty="0">
                <a:solidFill>
                  <a:schemeClr val="accent1">
                    <a:lumMod val="50000"/>
                  </a:schemeClr>
                </a:solidFill>
                <a:latin typeface="Simplified Arabic" pitchFamily="18" charset="-78"/>
                <a:cs typeface="Simplified Arabic" pitchFamily="18" charset="-78"/>
              </a:rPr>
              <a:t>بخلاف التحكيم المنصوص عليه قانون هيئة أسواق المال والوارد في المادة (148) منه والذي يشمل أي إلتزام ينشأ عن هذا القانون أي أن نظام التحكيم يشمل كافة الالتزامات الناشئة عن أنشطة أسواق المال سواء كانت ناشئة عن تداولات الأوراق المالية أو عن المحافظ أو الصناديق الاستثمارية أو أي نشاط خاص بأنشطة الأوراق المالية ، وكذلك المنازعات التي قد تنشأ بين البورصة وأعضائها أو بين وكالات المقاصة والشركات المسجلة لديها . بالإضافة إلى المنازعات التي قد تنشأ بموجب قوانين أخرى إذا كانت متعلقة بمعاملات سوق المال كالمنازعات التي يكون مصدرها قانون الشركات مثلاً.</a:t>
            </a:r>
            <a:endParaRPr lang="en-US" sz="2600" dirty="0">
              <a:solidFill>
                <a:schemeClr val="accent1">
                  <a:lumMod val="50000"/>
                </a:schemeClr>
              </a:solidFill>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957095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a:solidFill>
                  <a:schemeClr val="tx2"/>
                </a:solidFill>
                <a:latin typeface="Sakkal Majalla" pitchFamily="2" charset="-78"/>
                <a:cs typeface="Arial"/>
              </a:rPr>
              <a:t>مقارنة نظام التحكيم</a:t>
            </a:r>
            <a:endParaRPr lang="en-US" sz="36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363272" cy="4525963"/>
          </a:xfrm>
        </p:spPr>
        <p:txBody>
          <a:bodyPr>
            <a:normAutofit/>
          </a:bodyPr>
          <a:lstStyle/>
          <a:p>
            <a:pPr marL="0" indent="0" algn="justLow" rtl="1">
              <a:buNone/>
            </a:pPr>
            <a:endParaRPr lang="ar-KW" sz="2800" dirty="0">
              <a:solidFill>
                <a:schemeClr val="accent1">
                  <a:lumMod val="50000"/>
                </a:schemeClr>
              </a:solidFill>
            </a:endParaRPr>
          </a:p>
          <a:p>
            <a:pPr algn="justLow" rtl="1">
              <a:buFont typeface="Wingdings" pitchFamily="2" charset="2"/>
              <a:buChar char="v"/>
            </a:pPr>
            <a:r>
              <a:rPr lang="ar-SA" sz="2400" b="1" u="sng" dirty="0" smtClean="0">
                <a:solidFill>
                  <a:schemeClr val="accent1">
                    <a:lumMod val="50000"/>
                  </a:schemeClr>
                </a:solidFill>
                <a:latin typeface="Simplified Arabic" pitchFamily="18" charset="-78"/>
                <a:cs typeface="Simplified Arabic" pitchFamily="18" charset="-78"/>
              </a:rPr>
              <a:t>ثانيا</a:t>
            </a:r>
            <a:r>
              <a:rPr lang="ar-KW" sz="2400" b="1" u="sng" dirty="0" smtClean="0">
                <a:solidFill>
                  <a:schemeClr val="accent1">
                    <a:lumMod val="50000"/>
                  </a:schemeClr>
                </a:solidFill>
                <a:latin typeface="Simplified Arabic" pitchFamily="18" charset="-78"/>
                <a:cs typeface="Simplified Arabic" pitchFamily="18" charset="-78"/>
              </a:rPr>
              <a:t>ً</a:t>
            </a:r>
            <a:r>
              <a:rPr lang="ar-SA" sz="2400" b="1" u="sng" dirty="0" smtClean="0">
                <a:solidFill>
                  <a:schemeClr val="accent1">
                    <a:lumMod val="50000"/>
                  </a:schemeClr>
                </a:solidFill>
                <a:latin typeface="Simplified Arabic" pitchFamily="18" charset="-78"/>
                <a:cs typeface="Simplified Arabic" pitchFamily="18" charset="-78"/>
              </a:rPr>
              <a:t> </a:t>
            </a:r>
            <a:r>
              <a:rPr lang="ar-SA" sz="2400" b="1" u="sng" dirty="0">
                <a:solidFill>
                  <a:schemeClr val="accent1">
                    <a:lumMod val="50000"/>
                  </a:schemeClr>
                </a:solidFill>
                <a:latin typeface="Simplified Arabic" pitchFamily="18" charset="-78"/>
                <a:cs typeface="Simplified Arabic" pitchFamily="18" charset="-78"/>
              </a:rPr>
              <a:t>: </a:t>
            </a:r>
            <a:r>
              <a:rPr lang="ar-SA" sz="2400" dirty="0">
                <a:solidFill>
                  <a:schemeClr val="accent1">
                    <a:lumMod val="50000"/>
                  </a:schemeClr>
                </a:solidFill>
                <a:latin typeface="Simplified Arabic" pitchFamily="18" charset="-78"/>
                <a:cs typeface="Simplified Arabic" pitchFamily="18" charset="-78"/>
              </a:rPr>
              <a:t>من حيث الزامية التحكيم فنرى أن التحكيم لدى هيئة أسواق المال جوازي لا يوجد فية ثمة إلزام على الأفراد للجوء إليه بخلاف التحكيم لدى لجنة سوق الكويت للأوراق المالية الذي كان يلزم الأفراد باللجوء إليه، حيث أن المادة (13) من مرسوم تنظيم سوق الكويت للأوراق المالية اعتبرت التعامل في السوق بمثابة إقرار بقبول التحكيم.</a:t>
            </a:r>
            <a:endParaRPr lang="en-US" sz="2600" dirty="0">
              <a:solidFill>
                <a:schemeClr val="accent1">
                  <a:lumMod val="50000"/>
                </a:schemeClr>
              </a:solidFill>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098274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rPr>
              <a:t>مقدمــــــــة</a:t>
            </a:r>
            <a:endParaRPr lang="en-US" dirty="0">
              <a:solidFill>
                <a:schemeClr val="tx2"/>
              </a:solidFill>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 rtl="1" fontAlgn="base">
              <a:spcBef>
                <a:spcPct val="0"/>
              </a:spcBef>
              <a:spcAft>
                <a:spcPts val="600"/>
              </a:spcAft>
              <a:buNone/>
            </a:pPr>
            <a:endParaRPr lang="ar-KW" sz="2400" dirty="0" smtClean="0">
              <a:solidFill>
                <a:schemeClr val="tx2"/>
              </a:solidFill>
              <a:latin typeface="Simplified Arabic" pitchFamily="18" charset="-78"/>
              <a:cs typeface="Simplified Arabic" pitchFamily="18" charset="-78"/>
            </a:endParaRPr>
          </a:p>
          <a:p>
            <a:pPr marL="0" lvl="0" indent="0" algn="just" rtl="1" fontAlgn="base">
              <a:spcBef>
                <a:spcPct val="0"/>
              </a:spcBef>
              <a:spcAft>
                <a:spcPts val="600"/>
              </a:spcAft>
              <a:buNone/>
            </a:pPr>
            <a:r>
              <a:rPr lang="ar-KW" sz="2400" b="1" u="sng" dirty="0" smtClean="0">
                <a:solidFill>
                  <a:schemeClr val="accent1">
                    <a:lumMod val="50000"/>
                  </a:schemeClr>
                </a:solidFill>
                <a:latin typeface="Simplified Arabic" pitchFamily="18" charset="-78"/>
                <a:cs typeface="Simplified Arabic" pitchFamily="18" charset="-78"/>
              </a:rPr>
              <a:t> </a:t>
            </a:r>
            <a:r>
              <a:rPr lang="ar-SA" sz="2400" b="1" u="sng" dirty="0" smtClean="0">
                <a:solidFill>
                  <a:schemeClr val="accent1">
                    <a:lumMod val="50000"/>
                  </a:schemeClr>
                </a:solidFill>
                <a:latin typeface="Simplified Arabic" pitchFamily="18" charset="-78"/>
                <a:cs typeface="Simplified Arabic" pitchFamily="18" charset="-78"/>
              </a:rPr>
              <a:t>استقلالية </a:t>
            </a:r>
            <a:r>
              <a:rPr lang="ar-SA" sz="2400" b="1" u="sng" dirty="0">
                <a:solidFill>
                  <a:schemeClr val="accent1">
                    <a:lumMod val="50000"/>
                  </a:schemeClr>
                </a:solidFill>
                <a:latin typeface="Simplified Arabic" pitchFamily="18" charset="-78"/>
                <a:cs typeface="Simplified Arabic" pitchFamily="18" charset="-78"/>
              </a:rPr>
              <a:t>الهيئة </a:t>
            </a:r>
            <a:r>
              <a:rPr lang="ar-SA" sz="2400" b="1" u="sng" dirty="0" smtClean="0">
                <a:solidFill>
                  <a:schemeClr val="accent1">
                    <a:lumMod val="50000"/>
                  </a:schemeClr>
                </a:solidFill>
                <a:latin typeface="Simplified Arabic" pitchFamily="18" charset="-78"/>
                <a:cs typeface="Simplified Arabic" pitchFamily="18" charset="-78"/>
              </a:rPr>
              <a:t>:</a:t>
            </a:r>
            <a:endParaRPr lang="ar-KW" sz="2400" b="1" u="sng" dirty="0" smtClean="0">
              <a:solidFill>
                <a:schemeClr val="accent1">
                  <a:lumMod val="50000"/>
                </a:schemeClr>
              </a:solidFill>
              <a:latin typeface="Simplified Arabic" pitchFamily="18" charset="-78"/>
              <a:cs typeface="Simplified Arabic" pitchFamily="18" charset="-78"/>
            </a:endParaRPr>
          </a:p>
          <a:p>
            <a:pPr marL="0" lvl="0" indent="0" algn="just" rtl="1" fontAlgn="base">
              <a:spcBef>
                <a:spcPct val="0"/>
              </a:spcBef>
              <a:spcAft>
                <a:spcPts val="600"/>
              </a:spcAft>
              <a:buNone/>
            </a:pPr>
            <a:endParaRPr lang="ar-KW" sz="2400" dirty="0">
              <a:solidFill>
                <a:schemeClr val="accent1">
                  <a:lumMod val="50000"/>
                </a:schemeClr>
              </a:solidFill>
              <a:latin typeface="Calibri" pitchFamily="34" charset="0"/>
              <a:cs typeface="mohammad bold art 1" pitchFamily="2" charset="-78"/>
            </a:endParaRPr>
          </a:p>
          <a:p>
            <a:pPr marL="0" indent="0" algn="just" rtl="1" fontAlgn="base">
              <a:spcBef>
                <a:spcPct val="0"/>
              </a:spcBef>
              <a:spcAft>
                <a:spcPts val="600"/>
              </a:spcAft>
              <a:buNone/>
            </a:pPr>
            <a:r>
              <a:rPr lang="ar-SA" sz="2400" dirty="0">
                <a:solidFill>
                  <a:schemeClr val="accent1">
                    <a:lumMod val="50000"/>
                  </a:schemeClr>
                </a:solidFill>
                <a:latin typeface="Simplified Arabic" pitchFamily="18" charset="-78"/>
                <a:cs typeface="Simplified Arabic" pitchFamily="18" charset="-78"/>
              </a:rPr>
              <a:t>المادة الثانية من القانون على أنه " </a:t>
            </a:r>
            <a:r>
              <a:rPr lang="ar-SA" sz="2400" b="1" dirty="0">
                <a:solidFill>
                  <a:schemeClr val="accent1">
                    <a:lumMod val="50000"/>
                  </a:schemeClr>
                </a:solidFill>
                <a:latin typeface="Simplified Arabic" pitchFamily="18" charset="-78"/>
                <a:cs typeface="Simplified Arabic" pitchFamily="18" charset="-78"/>
              </a:rPr>
              <a:t>تنشأ هيئة عامة مستقلة تتمتع بالشخصية الاعتبارية يشرف عليها وزير التجارة والصناعة تسمى (هيئة أسواق المال)</a:t>
            </a:r>
            <a:r>
              <a:rPr lang="ar-SA" sz="2400" dirty="0">
                <a:solidFill>
                  <a:schemeClr val="accent1">
                    <a:lumMod val="50000"/>
                  </a:schemeClr>
                </a:solidFill>
                <a:latin typeface="Simplified Arabic" pitchFamily="18" charset="-78"/>
                <a:cs typeface="Simplified Arabic" pitchFamily="18" charset="-78"/>
              </a:rPr>
              <a:t> ".</a:t>
            </a:r>
            <a:endParaRPr lang="en-US" sz="2400" dirty="0">
              <a:solidFill>
                <a:schemeClr val="accent1">
                  <a:lumMod val="50000"/>
                </a:schemeClr>
              </a:solidFill>
              <a:latin typeface="Simplified Arabic" pitchFamily="18" charset="-78"/>
              <a:cs typeface="Simplified Arabic" pitchFamily="18" charset="-78"/>
            </a:endParaRPr>
          </a:p>
          <a:p>
            <a:pPr marL="0" lvl="0" indent="0" algn="just" rtl="1" fontAlgn="base">
              <a:spcBef>
                <a:spcPct val="0"/>
              </a:spcBef>
              <a:spcAft>
                <a:spcPts val="600"/>
              </a:spcAft>
              <a:buNone/>
            </a:pPr>
            <a:endParaRPr lang="ar-KW" sz="2400" dirty="0">
              <a:solidFill>
                <a:schemeClr val="accent1">
                  <a:lumMod val="50000"/>
                </a:schemeClr>
              </a:solidFill>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1313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a:solidFill>
                  <a:schemeClr val="tx2"/>
                </a:solidFill>
                <a:latin typeface="Sakkal Majalla" pitchFamily="2" charset="-78"/>
                <a:cs typeface="Arial"/>
              </a:rPr>
              <a:t>مقارنة نظام التحكيم</a:t>
            </a:r>
            <a:endParaRPr lang="en-US" sz="36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507288" cy="4525963"/>
          </a:xfrm>
        </p:spPr>
        <p:txBody>
          <a:bodyPr>
            <a:normAutofit/>
          </a:bodyPr>
          <a:lstStyle/>
          <a:p>
            <a:pPr marL="0" indent="0" algn="justLow" rtl="1">
              <a:buNone/>
            </a:pPr>
            <a:endParaRPr lang="ar-KW" sz="2800" dirty="0">
              <a:solidFill>
                <a:schemeClr val="accent1">
                  <a:lumMod val="50000"/>
                </a:schemeClr>
              </a:solidFill>
            </a:endParaRPr>
          </a:p>
          <a:p>
            <a:pPr algn="justLow" rtl="1"/>
            <a:r>
              <a:rPr lang="ar-SA" sz="2400" dirty="0" smtClean="0">
                <a:solidFill>
                  <a:schemeClr val="accent1">
                    <a:lumMod val="50000"/>
                  </a:schemeClr>
                </a:solidFill>
                <a:latin typeface="Simplified Arabic" pitchFamily="18" charset="-78"/>
                <a:cs typeface="Simplified Arabic" pitchFamily="18" charset="-78"/>
              </a:rPr>
              <a:t>وفقا</a:t>
            </a:r>
            <a:r>
              <a:rPr lang="ar-SA" sz="2400" dirty="0" smtClean="0">
                <a:solidFill>
                  <a:schemeClr val="accent1">
                    <a:lumMod val="50000"/>
                  </a:schemeClr>
                </a:solidFill>
                <a:cs typeface="mohammad bold art 1" pitchFamily="2" charset="-78"/>
              </a:rPr>
              <a:t> </a:t>
            </a:r>
            <a:r>
              <a:rPr lang="ar-SA" sz="2400" dirty="0">
                <a:solidFill>
                  <a:schemeClr val="accent1">
                    <a:lumMod val="50000"/>
                  </a:schemeClr>
                </a:solidFill>
                <a:latin typeface="Simplified Arabic" pitchFamily="18" charset="-78"/>
                <a:cs typeface="Simplified Arabic" pitchFamily="18" charset="-78"/>
              </a:rPr>
              <a:t>للاجراءات المبية في المادة (12) من نظام التحكيم والتي تنص على أنه " يقدم طلب التحكيم مكتوبا إلى الهيئة مشتملا على الآتي </a:t>
            </a:r>
            <a:r>
              <a:rPr lang="ar-SA" sz="2400" dirty="0" smtClean="0">
                <a:solidFill>
                  <a:schemeClr val="accent1">
                    <a:lumMod val="50000"/>
                  </a:schemeClr>
                </a:solidFill>
                <a:latin typeface="Simplified Arabic" pitchFamily="18" charset="-78"/>
                <a:cs typeface="Simplified Arabic" pitchFamily="18" charset="-78"/>
              </a:rPr>
              <a:t>:</a:t>
            </a:r>
            <a:endParaRPr lang="ar-KW" sz="2400" dirty="0" smtClean="0">
              <a:solidFill>
                <a:schemeClr val="accent1">
                  <a:lumMod val="50000"/>
                </a:schemeClr>
              </a:solidFill>
              <a:latin typeface="Simplified Arabic" pitchFamily="18" charset="-78"/>
              <a:cs typeface="Simplified Arabic" pitchFamily="18" charset="-78"/>
            </a:endParaRPr>
          </a:p>
          <a:p>
            <a:pPr marL="0" indent="0" algn="justLow" rtl="1">
              <a:buNone/>
            </a:pPr>
            <a:endParaRPr lang="ar-KW" sz="2400" dirty="0">
              <a:solidFill>
                <a:schemeClr val="accent1">
                  <a:lumMod val="50000"/>
                </a:schemeClr>
              </a:solidFill>
              <a:latin typeface="Simplified Arabic" pitchFamily="18" charset="-78"/>
              <a:cs typeface="Simplified Arabic" pitchFamily="18" charset="-78"/>
            </a:endParaRPr>
          </a:p>
          <a:p>
            <a:pPr marL="0" lvl="0" indent="0" algn="r" rtl="1">
              <a:buNone/>
            </a:pPr>
            <a:r>
              <a:rPr lang="ar-KW" sz="1800" b="1" dirty="0" smtClean="0">
                <a:solidFill>
                  <a:schemeClr val="accent1">
                    <a:lumMod val="50000"/>
                  </a:schemeClr>
                </a:solidFill>
                <a:latin typeface="Simplified Arabic" pitchFamily="18" charset="-78"/>
                <a:cs typeface="Simplified Arabic" pitchFamily="18" charset="-78"/>
              </a:rPr>
              <a:t>1- </a:t>
            </a:r>
            <a:r>
              <a:rPr lang="ar-KW" sz="2200" b="1" dirty="0">
                <a:solidFill>
                  <a:schemeClr val="accent1">
                    <a:lumMod val="50000"/>
                  </a:schemeClr>
                </a:solidFill>
                <a:latin typeface="Simplified Arabic" pitchFamily="18" charset="-78"/>
                <a:cs typeface="Simplified Arabic" pitchFamily="18" charset="-78"/>
              </a:rPr>
              <a:t>اسم طالب التحكيم وصفته وجنسيته وعنوانه </a:t>
            </a:r>
            <a:r>
              <a:rPr lang="ar-KW" sz="2200" b="1" dirty="0" smtClean="0">
                <a:solidFill>
                  <a:schemeClr val="accent1">
                    <a:lumMod val="50000"/>
                  </a:schemeClr>
                </a:solidFill>
                <a:latin typeface="Simplified Arabic" pitchFamily="18" charset="-78"/>
                <a:cs typeface="Simplified Arabic" pitchFamily="18" charset="-78"/>
              </a:rPr>
              <a:t>.</a:t>
            </a:r>
          </a:p>
          <a:p>
            <a:pPr marL="0" lvl="0" indent="0" algn="r" rtl="1">
              <a:buNone/>
            </a:pPr>
            <a:r>
              <a:rPr lang="ar-KW" sz="2200" b="1" dirty="0" smtClean="0">
                <a:solidFill>
                  <a:schemeClr val="accent1">
                    <a:lumMod val="50000"/>
                  </a:schemeClr>
                </a:solidFill>
                <a:latin typeface="Simplified Arabic" pitchFamily="18" charset="-78"/>
                <a:cs typeface="Simplified Arabic" pitchFamily="18" charset="-78"/>
              </a:rPr>
              <a:t>2- </a:t>
            </a:r>
            <a:r>
              <a:rPr lang="ar-KW" sz="2200" b="1" dirty="0">
                <a:solidFill>
                  <a:schemeClr val="accent1">
                    <a:lumMod val="50000"/>
                  </a:schemeClr>
                </a:solidFill>
                <a:latin typeface="Simplified Arabic" pitchFamily="18" charset="-78"/>
                <a:cs typeface="Simplified Arabic" pitchFamily="18" charset="-78"/>
              </a:rPr>
              <a:t>اسم المحتكم ضده وصفته وجنسيته وعنوانه </a:t>
            </a:r>
            <a:r>
              <a:rPr lang="ar-KW" sz="2200" b="1" dirty="0" smtClean="0">
                <a:solidFill>
                  <a:schemeClr val="accent1">
                    <a:lumMod val="50000"/>
                  </a:schemeClr>
                </a:solidFill>
                <a:latin typeface="Simplified Arabic" pitchFamily="18" charset="-78"/>
                <a:cs typeface="Simplified Arabic" pitchFamily="18" charset="-78"/>
              </a:rPr>
              <a:t>.</a:t>
            </a:r>
            <a:endParaRPr lang="ar-KW" sz="2200" b="1" dirty="0">
              <a:solidFill>
                <a:schemeClr val="accent1">
                  <a:lumMod val="50000"/>
                </a:schemeClr>
              </a:solidFill>
              <a:latin typeface="Simplified Arabic" pitchFamily="18" charset="-78"/>
              <a:cs typeface="Simplified Arabic" pitchFamily="18" charset="-78"/>
            </a:endParaRPr>
          </a:p>
          <a:p>
            <a:pPr marL="0" lvl="0" indent="0" algn="r" rtl="1">
              <a:buNone/>
            </a:pPr>
            <a:r>
              <a:rPr lang="ar-KW" sz="2200" b="1" dirty="0" smtClean="0">
                <a:solidFill>
                  <a:schemeClr val="accent1">
                    <a:lumMod val="50000"/>
                  </a:schemeClr>
                </a:solidFill>
                <a:latin typeface="Simplified Arabic" pitchFamily="18" charset="-78"/>
                <a:cs typeface="Simplified Arabic" pitchFamily="18" charset="-78"/>
              </a:rPr>
              <a:t>3- موضوع </a:t>
            </a:r>
            <a:r>
              <a:rPr lang="ar-KW" sz="2200" b="1" dirty="0">
                <a:solidFill>
                  <a:schemeClr val="accent1">
                    <a:lumMod val="50000"/>
                  </a:schemeClr>
                </a:solidFill>
                <a:latin typeface="Simplified Arabic" pitchFamily="18" charset="-78"/>
                <a:cs typeface="Simplified Arabic" pitchFamily="18" charset="-78"/>
              </a:rPr>
              <a:t>النزاع ووقائعه وأدلته ومستنداته وأسانيده والطلبات </a:t>
            </a:r>
            <a:r>
              <a:rPr lang="ar-KW" sz="2200" b="1" dirty="0" smtClean="0">
                <a:solidFill>
                  <a:schemeClr val="accent1">
                    <a:lumMod val="50000"/>
                  </a:schemeClr>
                </a:solidFill>
                <a:latin typeface="Simplified Arabic" pitchFamily="18" charset="-78"/>
                <a:cs typeface="Simplified Arabic" pitchFamily="18" charset="-78"/>
              </a:rPr>
              <a:t>.</a:t>
            </a:r>
            <a:endParaRPr lang="ar-KW" sz="2200" b="1" dirty="0">
              <a:solidFill>
                <a:schemeClr val="accent1">
                  <a:lumMod val="50000"/>
                </a:schemeClr>
              </a:solidFill>
              <a:latin typeface="Simplified Arabic" pitchFamily="18" charset="-78"/>
              <a:cs typeface="Simplified Arabic" pitchFamily="18" charset="-78"/>
            </a:endParaRPr>
          </a:p>
          <a:p>
            <a:pPr marL="0" lvl="0" indent="0" algn="r" rtl="1">
              <a:buNone/>
            </a:pPr>
            <a:r>
              <a:rPr lang="ar-KW" sz="2200" b="1" dirty="0" smtClean="0">
                <a:solidFill>
                  <a:schemeClr val="accent1">
                    <a:lumMod val="50000"/>
                  </a:schemeClr>
                </a:solidFill>
                <a:latin typeface="Simplified Arabic" pitchFamily="18" charset="-78"/>
                <a:cs typeface="Simplified Arabic" pitchFamily="18" charset="-78"/>
              </a:rPr>
              <a:t>4- نسخة </a:t>
            </a:r>
            <a:r>
              <a:rPr lang="ar-KW" sz="2200" b="1" dirty="0">
                <a:solidFill>
                  <a:schemeClr val="accent1">
                    <a:lumMod val="50000"/>
                  </a:schemeClr>
                </a:solidFill>
                <a:latin typeface="Simplified Arabic" pitchFamily="18" charset="-78"/>
                <a:cs typeface="Simplified Arabic" pitchFamily="18" charset="-78"/>
              </a:rPr>
              <a:t>من اتفاق التحكيم . </a:t>
            </a:r>
          </a:p>
          <a:p>
            <a:pPr marL="0" lvl="0" indent="0" algn="r" rtl="1">
              <a:buNone/>
            </a:pPr>
            <a:r>
              <a:rPr lang="ar-KW" sz="2200" b="1" dirty="0" smtClean="0">
                <a:solidFill>
                  <a:schemeClr val="accent1">
                    <a:lumMod val="50000"/>
                  </a:schemeClr>
                </a:solidFill>
                <a:latin typeface="Simplified Arabic" pitchFamily="18" charset="-78"/>
                <a:cs typeface="Simplified Arabic" pitchFamily="18" charset="-78"/>
              </a:rPr>
              <a:t>5- صورة </a:t>
            </a:r>
            <a:r>
              <a:rPr lang="ar-KW" sz="2200" b="1" dirty="0">
                <a:solidFill>
                  <a:schemeClr val="accent1">
                    <a:lumMod val="50000"/>
                  </a:schemeClr>
                </a:solidFill>
                <a:latin typeface="Simplified Arabic" pitchFamily="18" charset="-78"/>
                <a:cs typeface="Simplified Arabic" pitchFamily="18" charset="-78"/>
              </a:rPr>
              <a:t>عن ايصال سداد الرسوم المستحقة عن طلب التحكيم وفقا للقرار الصادر بها ."</a:t>
            </a:r>
            <a:endParaRPr lang="en-US" sz="2200" b="1" dirty="0">
              <a:solidFill>
                <a:schemeClr val="accent1">
                  <a:lumMod val="50000"/>
                </a:schemeClr>
              </a:solidFill>
              <a:latin typeface="Simplified Arabic" pitchFamily="18" charset="-78"/>
              <a:cs typeface="Simplified Arabic" pitchFamily="18" charset="-78"/>
            </a:endParaRPr>
          </a:p>
          <a:p>
            <a:pPr marL="0" lvl="0" indent="0" algn="r" rtl="1">
              <a:buNone/>
            </a:pPr>
            <a:endParaRPr lang="en-US" sz="2200" dirty="0"/>
          </a:p>
          <a:p>
            <a:pPr marL="0" indent="0" algn="justLow" rtl="1">
              <a:buNone/>
            </a:pPr>
            <a:endParaRPr lang="en-US" sz="2600"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92385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a:solidFill>
                  <a:schemeClr val="tx2"/>
                </a:solidFill>
                <a:latin typeface="Sakkal Majalla" pitchFamily="2" charset="-78"/>
                <a:cs typeface="Arial"/>
              </a:rPr>
              <a:t>مقارنة نظام التحكيم</a:t>
            </a:r>
            <a:endParaRPr lang="en-US" sz="36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507288" cy="4525963"/>
          </a:xfrm>
        </p:spPr>
        <p:txBody>
          <a:bodyPr>
            <a:normAutofit/>
          </a:bodyPr>
          <a:lstStyle/>
          <a:p>
            <a:pPr marL="0" indent="0" algn="justLow" rtl="1">
              <a:buNone/>
            </a:pPr>
            <a:endParaRPr lang="ar-KW" sz="2800" dirty="0">
              <a:solidFill>
                <a:schemeClr val="accent1">
                  <a:lumMod val="50000"/>
                </a:schemeClr>
              </a:solidFill>
            </a:endParaRPr>
          </a:p>
          <a:p>
            <a:pPr algn="justLow" rtl="1"/>
            <a:r>
              <a:rPr lang="ar-SA" sz="2400" dirty="0" smtClean="0">
                <a:solidFill>
                  <a:schemeClr val="accent1">
                    <a:lumMod val="50000"/>
                  </a:schemeClr>
                </a:solidFill>
                <a:latin typeface="Simplified Arabic" pitchFamily="18" charset="-78"/>
                <a:cs typeface="Simplified Arabic" pitchFamily="18" charset="-78"/>
              </a:rPr>
              <a:t>ويتم </a:t>
            </a:r>
            <a:r>
              <a:rPr lang="ar-SA" sz="2400" dirty="0">
                <a:solidFill>
                  <a:schemeClr val="accent1">
                    <a:lumMod val="50000"/>
                  </a:schemeClr>
                </a:solidFill>
                <a:latin typeface="Simplified Arabic" pitchFamily="18" charset="-78"/>
                <a:cs typeface="Simplified Arabic" pitchFamily="18" charset="-78"/>
              </a:rPr>
              <a:t>بعدها اخطار المحتكم ضده بالمنازعة التحكيمية خلال سبعة أيام بكتاب مسجل بعلم الوصول أو بأي وسيلة حديثة أخرى وفقا لما </a:t>
            </a:r>
            <a:r>
              <a:rPr lang="ar-SA" sz="2400" dirty="0" smtClean="0">
                <a:solidFill>
                  <a:schemeClr val="accent1">
                    <a:lumMod val="50000"/>
                  </a:schemeClr>
                </a:solidFill>
                <a:latin typeface="Simplified Arabic" pitchFamily="18" charset="-78"/>
                <a:cs typeface="Simplified Arabic" pitchFamily="18" charset="-78"/>
              </a:rPr>
              <a:t>نصت </a:t>
            </a:r>
            <a:r>
              <a:rPr lang="ar-SA" sz="2400" dirty="0">
                <a:solidFill>
                  <a:schemeClr val="accent1">
                    <a:lumMod val="50000"/>
                  </a:schemeClr>
                </a:solidFill>
                <a:latin typeface="Simplified Arabic" pitchFamily="18" charset="-78"/>
                <a:cs typeface="Simplified Arabic" pitchFamily="18" charset="-78"/>
              </a:rPr>
              <a:t>عليه المادة (13) من نظام </a:t>
            </a:r>
            <a:r>
              <a:rPr lang="ar-SA" sz="2400" dirty="0" smtClean="0">
                <a:solidFill>
                  <a:schemeClr val="accent1">
                    <a:lumMod val="50000"/>
                  </a:schemeClr>
                </a:solidFill>
                <a:latin typeface="Simplified Arabic" pitchFamily="18" charset="-78"/>
                <a:cs typeface="Simplified Arabic" pitchFamily="18" charset="-78"/>
              </a:rPr>
              <a:t>التحكي</a:t>
            </a:r>
            <a:r>
              <a:rPr lang="ar-KW" sz="2400" dirty="0" smtClean="0">
                <a:solidFill>
                  <a:schemeClr val="accent1">
                    <a:lumMod val="50000"/>
                  </a:schemeClr>
                </a:solidFill>
                <a:latin typeface="Simplified Arabic" pitchFamily="18" charset="-78"/>
                <a:cs typeface="Simplified Arabic" pitchFamily="18" charset="-78"/>
              </a:rPr>
              <a:t>م.</a:t>
            </a:r>
            <a:endParaRPr lang="en-US" sz="2600" dirty="0">
              <a:solidFill>
                <a:schemeClr val="accent1">
                  <a:lumMod val="50000"/>
                </a:schemeClr>
              </a:solidFill>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475837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مميزات التحكيم</a:t>
            </a:r>
            <a:endParaRPr lang="en-US" sz="36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507288" cy="4525963"/>
          </a:xfrm>
        </p:spPr>
        <p:txBody>
          <a:bodyPr>
            <a:normAutofit/>
          </a:bodyPr>
          <a:lstStyle/>
          <a:p>
            <a:pPr marL="0" indent="0" algn="justLow" rtl="1">
              <a:buNone/>
            </a:pPr>
            <a:endParaRPr lang="ar-KW" sz="2800" dirty="0">
              <a:solidFill>
                <a:schemeClr val="accent1">
                  <a:lumMod val="50000"/>
                </a:schemeClr>
              </a:solidFill>
            </a:endParaRPr>
          </a:p>
          <a:p>
            <a:pPr marL="0" indent="0" algn="justLow" rtl="1">
              <a:buNone/>
            </a:pPr>
            <a:endParaRPr lang="ar-KW" sz="2400" dirty="0">
              <a:solidFill>
                <a:schemeClr val="accent1">
                  <a:lumMod val="50000"/>
                </a:schemeClr>
              </a:solidFill>
              <a:latin typeface="Simplified Arabic" pitchFamily="18" charset="-78"/>
              <a:cs typeface="Simplified Arabic" pitchFamily="18" charset="-78"/>
            </a:endParaRPr>
          </a:p>
          <a:p>
            <a:pPr lvl="0" algn="justLow" rtl="1">
              <a:buFontTx/>
              <a:buChar char="-"/>
            </a:pPr>
            <a:r>
              <a:rPr lang="ar-SA" sz="2400" dirty="0" smtClean="0">
                <a:solidFill>
                  <a:schemeClr val="accent1">
                    <a:lumMod val="50000"/>
                  </a:schemeClr>
                </a:solidFill>
                <a:latin typeface="Simplified Arabic" pitchFamily="18" charset="-78"/>
                <a:cs typeface="Simplified Arabic" pitchFamily="18" charset="-78"/>
              </a:rPr>
              <a:t>أولا  : </a:t>
            </a:r>
            <a:r>
              <a:rPr lang="ar-SA" sz="2400" dirty="0">
                <a:solidFill>
                  <a:schemeClr val="accent1">
                    <a:lumMod val="50000"/>
                  </a:schemeClr>
                </a:solidFill>
                <a:latin typeface="Simplified Arabic" pitchFamily="18" charset="-78"/>
                <a:cs typeface="Simplified Arabic" pitchFamily="18" charset="-78"/>
              </a:rPr>
              <a:t>اللجوء للتحكيم يمتاز بسرعة ومرونة إجراءاته بالمقارنة بإجراءات التقاضي</a:t>
            </a:r>
            <a:r>
              <a:rPr lang="ar-SA" sz="2400" dirty="0" smtClean="0">
                <a:solidFill>
                  <a:schemeClr val="accent1">
                    <a:lumMod val="50000"/>
                  </a:schemeClr>
                </a:solidFill>
                <a:latin typeface="Simplified Arabic" pitchFamily="18" charset="-78"/>
                <a:cs typeface="Simplified Arabic" pitchFamily="18" charset="-78"/>
              </a:rPr>
              <a:t>.</a:t>
            </a:r>
            <a:endParaRPr lang="en-US" sz="2400" dirty="0" smtClean="0">
              <a:solidFill>
                <a:schemeClr val="accent1">
                  <a:lumMod val="50000"/>
                </a:schemeClr>
              </a:solidFill>
              <a:latin typeface="Simplified Arabic" pitchFamily="18" charset="-78"/>
              <a:cs typeface="Simplified Arabic" pitchFamily="18" charset="-78"/>
            </a:endParaRPr>
          </a:p>
          <a:p>
            <a:pPr marL="0" lvl="0" indent="0" algn="justLow" rtl="1">
              <a:buNone/>
            </a:pPr>
            <a:endParaRPr lang="en-US" sz="2400" dirty="0">
              <a:solidFill>
                <a:schemeClr val="accent1">
                  <a:lumMod val="50000"/>
                </a:schemeClr>
              </a:solidFill>
              <a:latin typeface="Simplified Arabic" pitchFamily="18" charset="-78"/>
              <a:cs typeface="Simplified Arabic" pitchFamily="18" charset="-78"/>
            </a:endParaRPr>
          </a:p>
          <a:p>
            <a:pPr lvl="0" algn="justLow" rtl="1">
              <a:buFontTx/>
              <a:buChar char="-"/>
            </a:pPr>
            <a:r>
              <a:rPr lang="ar-SA" sz="2400" dirty="0" smtClean="0">
                <a:solidFill>
                  <a:schemeClr val="accent1">
                    <a:lumMod val="50000"/>
                  </a:schemeClr>
                </a:solidFill>
                <a:latin typeface="Simplified Arabic" pitchFamily="18" charset="-78"/>
                <a:cs typeface="Simplified Arabic" pitchFamily="18" charset="-78"/>
              </a:rPr>
              <a:t>ثانيا </a:t>
            </a:r>
            <a:r>
              <a:rPr lang="ar-SA" sz="2400" dirty="0">
                <a:solidFill>
                  <a:schemeClr val="accent1">
                    <a:lumMod val="50000"/>
                  </a:schemeClr>
                </a:solidFill>
                <a:latin typeface="Simplified Arabic" pitchFamily="18" charset="-78"/>
                <a:cs typeface="Simplified Arabic" pitchFamily="18" charset="-78"/>
              </a:rPr>
              <a:t>: نظام التحكيم يحافظ على سرية وخصوصية الخصومة التحكيمية </a:t>
            </a:r>
            <a:r>
              <a:rPr lang="ar-SA" sz="2400" dirty="0" smtClean="0">
                <a:solidFill>
                  <a:schemeClr val="accent1">
                    <a:lumMod val="50000"/>
                  </a:schemeClr>
                </a:solidFill>
                <a:latin typeface="Simplified Arabic" pitchFamily="18" charset="-78"/>
                <a:cs typeface="Simplified Arabic" pitchFamily="18" charset="-78"/>
              </a:rPr>
              <a:t>.</a:t>
            </a:r>
            <a:endParaRPr lang="ar-KW" sz="2400" dirty="0" smtClean="0">
              <a:solidFill>
                <a:schemeClr val="accent1">
                  <a:lumMod val="50000"/>
                </a:schemeClr>
              </a:solidFill>
              <a:latin typeface="Simplified Arabic" pitchFamily="18" charset="-78"/>
              <a:cs typeface="Simplified Arabic" pitchFamily="18" charset="-78"/>
            </a:endParaRPr>
          </a:p>
          <a:p>
            <a:pPr marL="0" lvl="0" indent="0" algn="justLow" rtl="1">
              <a:buNone/>
            </a:pPr>
            <a:endParaRPr lang="en-US" sz="2400" dirty="0">
              <a:solidFill>
                <a:schemeClr val="accent1">
                  <a:lumMod val="50000"/>
                </a:schemeClr>
              </a:solidFill>
              <a:latin typeface="Simplified Arabic" pitchFamily="18" charset="-78"/>
              <a:cs typeface="Simplified Arabic" pitchFamily="18" charset="-78"/>
            </a:endParaRPr>
          </a:p>
          <a:p>
            <a:pPr marL="0" lvl="0" indent="0" algn="justLow" rtl="1">
              <a:buNone/>
            </a:pPr>
            <a:r>
              <a:rPr lang="ar-KW" sz="2400" dirty="0" smtClean="0">
                <a:solidFill>
                  <a:schemeClr val="accent1">
                    <a:lumMod val="50000"/>
                  </a:schemeClr>
                </a:solidFill>
                <a:latin typeface="Simplified Arabic" pitchFamily="18" charset="-78"/>
                <a:cs typeface="Simplified Arabic" pitchFamily="18" charset="-78"/>
              </a:rPr>
              <a:t>- </a:t>
            </a:r>
            <a:r>
              <a:rPr lang="ar-SA" sz="2400" dirty="0" smtClean="0">
                <a:solidFill>
                  <a:schemeClr val="accent1">
                    <a:lumMod val="50000"/>
                  </a:schemeClr>
                </a:solidFill>
                <a:latin typeface="Simplified Arabic" pitchFamily="18" charset="-78"/>
                <a:cs typeface="Simplified Arabic" pitchFamily="18" charset="-78"/>
              </a:rPr>
              <a:t>أخيراً </a:t>
            </a:r>
            <a:r>
              <a:rPr lang="ar-SA" sz="2400" dirty="0">
                <a:solidFill>
                  <a:schemeClr val="accent1">
                    <a:lumMod val="50000"/>
                  </a:schemeClr>
                </a:solidFill>
                <a:latin typeface="Simplified Arabic" pitchFamily="18" charset="-78"/>
                <a:cs typeface="Simplified Arabic" pitchFamily="18" charset="-78"/>
              </a:rPr>
              <a:t>: نظام التحكيم يوفر الثقة والطمأنينة لدى المحتكمين باعتبار أن أطراف الدعوى التحكيمية هم من يختاروا المحكمين .</a:t>
            </a:r>
            <a:endParaRPr lang="en-US" sz="2400" dirty="0">
              <a:solidFill>
                <a:schemeClr val="accent1">
                  <a:lumMod val="50000"/>
                </a:schemeClr>
              </a:solidFill>
              <a:latin typeface="Simplified Arabic" pitchFamily="18" charset="-78"/>
              <a:cs typeface="Simplified Arabic" pitchFamily="18" charset="-78"/>
            </a:endParaRPr>
          </a:p>
          <a:p>
            <a:pPr marL="0" indent="0" algn="justLow" rtl="1">
              <a:buNone/>
            </a:pPr>
            <a:endParaRPr lang="en-US" sz="2600"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656551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900" b="1" dirty="0">
                <a:solidFill>
                  <a:schemeClr val="tx2"/>
                </a:solidFill>
                <a:latin typeface="Simplified Arabic" pitchFamily="18" charset="-78"/>
                <a:cs typeface="Simplified Arabic" pitchFamily="18" charset="-78"/>
              </a:rPr>
              <a:t>إ</a:t>
            </a:r>
            <a:r>
              <a:rPr lang="ar-KW" sz="2900" b="1" dirty="0" smtClean="0">
                <a:solidFill>
                  <a:schemeClr val="tx2"/>
                </a:solidFill>
                <a:latin typeface="Simplified Arabic" pitchFamily="18" charset="-78"/>
                <a:cs typeface="Simplified Arabic" pitchFamily="18" charset="-78"/>
              </a:rPr>
              <a:t>ختصاص الإدارة </a:t>
            </a:r>
            <a:r>
              <a:rPr lang="ar-KW" sz="2900" b="1" dirty="0" smtClean="0">
                <a:solidFill>
                  <a:schemeClr val="tx2"/>
                </a:solidFill>
                <a:latin typeface="Simplified Arabic" pitchFamily="18" charset="-78"/>
                <a:cs typeface="Simplified Arabic" pitchFamily="18" charset="-78"/>
              </a:rPr>
              <a:t>بالقضايا</a:t>
            </a:r>
            <a:endParaRPr lang="en-US" sz="2900" b="1" dirty="0">
              <a:solidFill>
                <a:schemeClr val="tx2"/>
              </a:solidFill>
              <a:latin typeface="Simplified Arabic" pitchFamily="18" charset="-78"/>
              <a:cs typeface="Simplified Arabic" pitchFamily="18" charset="-78"/>
            </a:endParaRPr>
          </a:p>
        </p:txBody>
      </p:sp>
      <p:sp>
        <p:nvSpPr>
          <p:cNvPr id="3" name="Content Placeholder 2"/>
          <p:cNvSpPr>
            <a:spLocks noGrp="1"/>
          </p:cNvSpPr>
          <p:nvPr>
            <p:ph idx="1"/>
          </p:nvPr>
        </p:nvSpPr>
        <p:spPr>
          <a:xfrm>
            <a:off x="457200" y="1600200"/>
            <a:ext cx="8507288" cy="4525963"/>
          </a:xfrm>
        </p:spPr>
        <p:txBody>
          <a:bodyPr>
            <a:normAutofit/>
          </a:bodyPr>
          <a:lstStyle/>
          <a:p>
            <a:pPr marL="0" indent="0" algn="justLow" rtl="1">
              <a:buNone/>
            </a:pPr>
            <a:endParaRPr lang="ar-KW" sz="2800" dirty="0">
              <a:solidFill>
                <a:schemeClr val="accent1">
                  <a:lumMod val="50000"/>
                </a:schemeClr>
              </a:solidFill>
            </a:endParaRPr>
          </a:p>
          <a:p>
            <a:pPr lvl="0" algn="justLow" rtl="1"/>
            <a:r>
              <a:rPr lang="ar-SA" sz="2800" dirty="0">
                <a:solidFill>
                  <a:schemeClr val="accent1">
                    <a:lumMod val="50000"/>
                  </a:schemeClr>
                </a:solidFill>
                <a:latin typeface="Simplified Arabic" pitchFamily="18" charset="-78"/>
                <a:cs typeface="Simplified Arabic" pitchFamily="18" charset="-78"/>
              </a:rPr>
              <a:t>الاختصاص الأخر للإدارة فهو الخاص بتمثيل الهيئة أمام القضاء ومباشرة الدعاوى وحضور المحاكم وإبداء الدفاع القانوني .</a:t>
            </a:r>
            <a:endParaRPr lang="en-US" sz="2800" dirty="0">
              <a:solidFill>
                <a:schemeClr val="accent1">
                  <a:lumMod val="50000"/>
                </a:schemeClr>
              </a:solidFill>
              <a:latin typeface="Simplified Arabic" pitchFamily="18" charset="-78"/>
              <a:cs typeface="Simplified Arabic" pitchFamily="18" charset="-78"/>
            </a:endParaRPr>
          </a:p>
          <a:p>
            <a:pPr marL="0" indent="0" algn="justLow" rtl="1">
              <a:buNone/>
            </a:pPr>
            <a:endParaRPr lang="en-US" sz="2800" dirty="0">
              <a:solidFill>
                <a:schemeClr val="accent1">
                  <a:lumMod val="50000"/>
                </a:schemeClr>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837721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900" b="1" dirty="0">
                <a:solidFill>
                  <a:schemeClr val="tx2"/>
                </a:solidFill>
                <a:latin typeface="Simplified Arabic" pitchFamily="18" charset="-78"/>
                <a:cs typeface="Simplified Arabic" pitchFamily="18" charset="-78"/>
              </a:rPr>
              <a:t>إختصاص الإدارة بالقضايا</a:t>
            </a:r>
            <a:endParaRPr lang="en-US" sz="29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507288" cy="4525963"/>
          </a:xfrm>
        </p:spPr>
        <p:txBody>
          <a:bodyPr>
            <a:normAutofit/>
          </a:bodyPr>
          <a:lstStyle/>
          <a:p>
            <a:pPr marL="0" indent="0" algn="justLow" rtl="1">
              <a:buNone/>
            </a:pPr>
            <a:endParaRPr lang="ar-KW" sz="2800" dirty="0">
              <a:solidFill>
                <a:schemeClr val="accent1">
                  <a:lumMod val="50000"/>
                </a:schemeClr>
              </a:solidFill>
            </a:endParaRPr>
          </a:p>
          <a:p>
            <a:pPr marL="0" lvl="0" indent="0" algn="ctr" rtl="1">
              <a:buNone/>
            </a:pPr>
            <a:r>
              <a:rPr lang="ar-SA" sz="2800" dirty="0" smtClean="0">
                <a:solidFill>
                  <a:schemeClr val="accent1">
                    <a:lumMod val="50000"/>
                  </a:schemeClr>
                </a:solidFill>
                <a:latin typeface="Simplified Arabic" pitchFamily="18" charset="-78"/>
                <a:cs typeface="Simplified Arabic" pitchFamily="18" charset="-78"/>
              </a:rPr>
              <a:t>والقضايا </a:t>
            </a:r>
            <a:r>
              <a:rPr lang="ar-SA" sz="2800" dirty="0">
                <a:solidFill>
                  <a:schemeClr val="accent1">
                    <a:lumMod val="50000"/>
                  </a:schemeClr>
                </a:solidFill>
                <a:latin typeface="Simplified Arabic" pitchFamily="18" charset="-78"/>
                <a:cs typeface="Simplified Arabic" pitchFamily="18" charset="-78"/>
              </a:rPr>
              <a:t>أو الدعاوى التي تقام على الهيئة أو باختصام الهيئة على </a:t>
            </a:r>
            <a:r>
              <a:rPr lang="ar-SA" sz="2800" dirty="0" smtClean="0">
                <a:solidFill>
                  <a:schemeClr val="accent1">
                    <a:lumMod val="50000"/>
                  </a:schemeClr>
                </a:solidFill>
                <a:latin typeface="Simplified Arabic" pitchFamily="18" charset="-78"/>
                <a:cs typeface="Simplified Arabic" pitchFamily="18" charset="-78"/>
              </a:rPr>
              <a:t>ثلاثة</a:t>
            </a:r>
            <a:r>
              <a:rPr lang="ar-KW" sz="2800" dirty="0" smtClean="0">
                <a:solidFill>
                  <a:schemeClr val="accent1">
                    <a:lumMod val="50000"/>
                  </a:schemeClr>
                </a:solidFill>
                <a:latin typeface="Simplified Arabic" pitchFamily="18" charset="-78"/>
                <a:cs typeface="Simplified Arabic" pitchFamily="18" charset="-78"/>
              </a:rPr>
              <a:t> أنواع</a:t>
            </a:r>
            <a:r>
              <a:rPr lang="ar-SA" sz="2800" dirty="0" smtClean="0">
                <a:solidFill>
                  <a:schemeClr val="accent1">
                    <a:lumMod val="50000"/>
                  </a:schemeClr>
                </a:solidFill>
                <a:latin typeface="Simplified Arabic" pitchFamily="18" charset="-78"/>
                <a:cs typeface="Simplified Arabic" pitchFamily="18" charset="-78"/>
              </a:rPr>
              <a:t> </a:t>
            </a:r>
            <a:endParaRPr lang="en-US" sz="2800" dirty="0">
              <a:solidFill>
                <a:schemeClr val="accent1">
                  <a:lumMod val="50000"/>
                </a:schemeClr>
              </a:solidFill>
              <a:latin typeface="Simplified Arabic" pitchFamily="18" charset="-78"/>
              <a:cs typeface="Simplified Arabic" pitchFamily="18" charset="-78"/>
            </a:endParaRPr>
          </a:p>
          <a:p>
            <a:pPr marL="0" indent="0" algn="justLow" rtl="1">
              <a:buNone/>
            </a:pPr>
            <a:endParaRPr lang="en-US" sz="2800" dirty="0">
              <a:solidFill>
                <a:schemeClr val="accent1">
                  <a:lumMod val="50000"/>
                </a:schemeClr>
              </a:solidFill>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1619672" y="3645024"/>
            <a:ext cx="62646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644008" y="3212976"/>
            <a:ext cx="0" cy="1224136"/>
          </a:xfrm>
          <a:prstGeom prst="line">
            <a:avLst/>
          </a:prstGeom>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6972" y="3645024"/>
            <a:ext cx="1270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89893" y="3645024"/>
            <a:ext cx="1270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7127304" y="5123355"/>
            <a:ext cx="1514128" cy="584775"/>
          </a:xfrm>
          <a:prstGeom prst="rect">
            <a:avLst/>
          </a:prstGeom>
          <a:noFill/>
        </p:spPr>
        <p:txBody>
          <a:bodyPr wrap="square" rtlCol="1">
            <a:spAutoFit/>
          </a:bodyPr>
          <a:lstStyle/>
          <a:p>
            <a:pPr algn="ctr"/>
            <a:r>
              <a:rPr lang="ar-SA" sz="1600" dirty="0">
                <a:solidFill>
                  <a:schemeClr val="accent1">
                    <a:lumMod val="50000"/>
                  </a:schemeClr>
                </a:solidFill>
                <a:cs typeface="mohammad bold art 1" pitchFamily="2" charset="-78"/>
              </a:rPr>
              <a:t>دعاوى في مواجهة الهيئة </a:t>
            </a:r>
            <a:endParaRPr lang="ar-KW" sz="1600" dirty="0">
              <a:solidFill>
                <a:schemeClr val="accent1">
                  <a:lumMod val="50000"/>
                </a:schemeClr>
              </a:solidFill>
              <a:cs typeface="mohammad bold art 1" pitchFamily="2" charset="-78"/>
            </a:endParaRPr>
          </a:p>
        </p:txBody>
      </p:sp>
      <p:sp>
        <p:nvSpPr>
          <p:cNvPr id="15" name="TextBox 14"/>
          <p:cNvSpPr txBox="1"/>
          <p:nvPr/>
        </p:nvSpPr>
        <p:spPr>
          <a:xfrm>
            <a:off x="3491880" y="4546574"/>
            <a:ext cx="2304256" cy="830997"/>
          </a:xfrm>
          <a:prstGeom prst="rect">
            <a:avLst/>
          </a:prstGeom>
          <a:noFill/>
        </p:spPr>
        <p:txBody>
          <a:bodyPr wrap="square" rtlCol="1">
            <a:spAutoFit/>
          </a:bodyPr>
          <a:lstStyle/>
          <a:p>
            <a:pPr algn="ctr"/>
            <a:r>
              <a:rPr lang="ar-SA" sz="1600" dirty="0">
                <a:solidFill>
                  <a:schemeClr val="accent1">
                    <a:lumMod val="50000"/>
                  </a:schemeClr>
                </a:solidFill>
                <a:cs typeface="mohammad bold art 1" pitchFamily="2" charset="-78"/>
              </a:rPr>
              <a:t>دعاوي باختصام الهيئة لتقديم ما تحت يدها من مستندات</a:t>
            </a:r>
            <a:endParaRPr lang="ar-KW" sz="1600" dirty="0">
              <a:solidFill>
                <a:schemeClr val="accent1">
                  <a:lumMod val="50000"/>
                </a:schemeClr>
              </a:solidFill>
              <a:cs typeface="mohammad bold art 1" pitchFamily="2" charset="-78"/>
            </a:endParaRPr>
          </a:p>
        </p:txBody>
      </p:sp>
      <p:sp>
        <p:nvSpPr>
          <p:cNvPr id="16" name="TextBox 15"/>
          <p:cNvSpPr txBox="1"/>
          <p:nvPr/>
        </p:nvSpPr>
        <p:spPr>
          <a:xfrm>
            <a:off x="533400" y="4962072"/>
            <a:ext cx="2304256" cy="338554"/>
          </a:xfrm>
          <a:prstGeom prst="rect">
            <a:avLst/>
          </a:prstGeom>
          <a:noFill/>
        </p:spPr>
        <p:txBody>
          <a:bodyPr wrap="square" rtlCol="1">
            <a:spAutoFit/>
          </a:bodyPr>
          <a:lstStyle/>
          <a:p>
            <a:pPr algn="ctr"/>
            <a:r>
              <a:rPr lang="ar-SA" sz="1600" dirty="0">
                <a:solidFill>
                  <a:schemeClr val="accent1">
                    <a:lumMod val="50000"/>
                  </a:schemeClr>
                </a:solidFill>
                <a:cs typeface="mohammad bold art 1" pitchFamily="2" charset="-78"/>
              </a:rPr>
              <a:t>الدعاوى الموضوعية</a:t>
            </a:r>
            <a:endParaRPr lang="ar-KW" sz="1600" dirty="0">
              <a:solidFill>
                <a:schemeClr val="accent1">
                  <a:lumMod val="50000"/>
                </a:schemeClr>
              </a:solidFill>
              <a:cs typeface="mohammad bold art 1" pitchFamily="2" charset="-78"/>
            </a:endParaRPr>
          </a:p>
        </p:txBody>
      </p:sp>
    </p:spTree>
    <p:extLst>
      <p:ext uri="{BB962C8B-B14F-4D97-AF65-F5344CB8AC3E}">
        <p14:creationId xmlns:p14="http://schemas.microsoft.com/office/powerpoint/2010/main" val="307453943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000" b="1" dirty="0">
                <a:solidFill>
                  <a:schemeClr val="accent1">
                    <a:lumMod val="50000"/>
                  </a:schemeClr>
                </a:solidFill>
                <a:latin typeface="Simplified Arabic" pitchFamily="18" charset="-78"/>
                <a:cs typeface="Simplified Arabic" pitchFamily="18" charset="-78"/>
              </a:rPr>
              <a:t>النوع الاول : دعاوى في مواجهة الهيئة</a:t>
            </a:r>
            <a:endParaRPr lang="en-US" sz="30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507288" cy="4525963"/>
          </a:xfrm>
        </p:spPr>
        <p:txBody>
          <a:bodyPr>
            <a:normAutofit/>
          </a:bodyPr>
          <a:lstStyle/>
          <a:p>
            <a:pPr marL="0" indent="0" algn="justLow" rtl="1">
              <a:buNone/>
            </a:pPr>
            <a:endParaRPr lang="ar-KW" sz="2400" b="1" u="sng" dirty="0">
              <a:solidFill>
                <a:schemeClr val="accent1">
                  <a:lumMod val="50000"/>
                </a:schemeClr>
              </a:solidFill>
              <a:latin typeface="Simplified Arabic" pitchFamily="18" charset="-78"/>
              <a:cs typeface="Simplified Arabic" pitchFamily="18" charset="-78"/>
            </a:endParaRPr>
          </a:p>
          <a:p>
            <a:pPr marL="0" indent="0" algn="justLow" rtl="1">
              <a:buNone/>
            </a:pPr>
            <a:endParaRPr lang="ar-KW" sz="2400" dirty="0" smtClean="0">
              <a:solidFill>
                <a:schemeClr val="accent1">
                  <a:lumMod val="50000"/>
                </a:schemeClr>
              </a:solidFill>
              <a:latin typeface="Simplified Arabic" pitchFamily="18" charset="-78"/>
              <a:cs typeface="Simplified Arabic" pitchFamily="18" charset="-78"/>
            </a:endParaRPr>
          </a:p>
          <a:p>
            <a:pPr algn="justLow" rtl="1"/>
            <a:r>
              <a:rPr lang="ar-KW" sz="2400" dirty="0" smtClean="0">
                <a:solidFill>
                  <a:schemeClr val="accent1">
                    <a:lumMod val="50000"/>
                  </a:schemeClr>
                </a:solidFill>
                <a:latin typeface="Simplified Arabic" pitchFamily="18" charset="-78"/>
                <a:cs typeface="Simplified Arabic" pitchFamily="18" charset="-78"/>
              </a:rPr>
              <a:t>وهي </a:t>
            </a:r>
            <a:r>
              <a:rPr lang="ar-KW" sz="2400" dirty="0">
                <a:solidFill>
                  <a:schemeClr val="accent1">
                    <a:lumMod val="50000"/>
                  </a:schemeClr>
                </a:solidFill>
                <a:latin typeface="Simplified Arabic" pitchFamily="18" charset="-78"/>
                <a:cs typeface="Simplified Arabic" pitchFamily="18" charset="-78"/>
              </a:rPr>
              <a:t>دعاوي لا </a:t>
            </a:r>
            <a:r>
              <a:rPr lang="ar-KW" sz="2400" dirty="0" smtClean="0">
                <a:solidFill>
                  <a:schemeClr val="accent1">
                    <a:lumMod val="50000"/>
                  </a:schemeClr>
                </a:solidFill>
                <a:latin typeface="Simplified Arabic" pitchFamily="18" charset="-78"/>
                <a:cs typeface="Simplified Arabic" pitchFamily="18" charset="-78"/>
              </a:rPr>
              <a:t>توجه </a:t>
            </a:r>
            <a:r>
              <a:rPr lang="ar-KW" sz="2400" dirty="0">
                <a:solidFill>
                  <a:schemeClr val="accent1">
                    <a:lumMod val="50000"/>
                  </a:schemeClr>
                </a:solidFill>
                <a:latin typeface="Simplified Arabic" pitchFamily="18" charset="-78"/>
                <a:cs typeface="Simplified Arabic" pitchFamily="18" charset="-78"/>
              </a:rPr>
              <a:t>للهيئة أي طلبات إنما يتم اختصامها لإعلامها بالنزاع القائم بين الخصوم إذا كان أحد الخصوم شخص من الأشخاص المرخص لهم أو الخاضعين لرقابة الهيئة .</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088525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000" b="1" dirty="0" smtClean="0">
                <a:solidFill>
                  <a:schemeClr val="tx2"/>
                </a:solidFill>
                <a:latin typeface="Sakkal Majalla" pitchFamily="2" charset="-78"/>
                <a:cs typeface="Arial"/>
              </a:rPr>
              <a:t>النوع الثاني: دعاوى بإختصام الهيئة</a:t>
            </a:r>
            <a:endParaRPr lang="en-US" sz="30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507288" cy="4525963"/>
          </a:xfrm>
        </p:spPr>
        <p:txBody>
          <a:bodyPr>
            <a:normAutofit/>
          </a:bodyPr>
          <a:lstStyle/>
          <a:p>
            <a:pPr marL="0" indent="0" algn="justLow" rtl="1">
              <a:buNone/>
            </a:pPr>
            <a:endParaRPr lang="ar-KW" sz="2800" dirty="0">
              <a:solidFill>
                <a:schemeClr val="accent1">
                  <a:lumMod val="50000"/>
                </a:schemeClr>
              </a:solidFill>
            </a:endParaRPr>
          </a:p>
          <a:p>
            <a:pPr algn="justLow" rtl="1"/>
            <a:r>
              <a:rPr lang="ar-KW" sz="2400" b="1" u="sng" dirty="0" smtClean="0">
                <a:solidFill>
                  <a:schemeClr val="accent1">
                    <a:lumMod val="50000"/>
                  </a:schemeClr>
                </a:solidFill>
                <a:latin typeface="Simplified Arabic" pitchFamily="18" charset="-78"/>
                <a:cs typeface="Simplified Arabic" pitchFamily="18" charset="-78"/>
              </a:rPr>
              <a:t>النوع الثاني : دعاوي </a:t>
            </a:r>
            <a:r>
              <a:rPr lang="ar-KW" sz="2400" b="1" u="sng" dirty="0">
                <a:solidFill>
                  <a:schemeClr val="accent1">
                    <a:lumMod val="50000"/>
                  </a:schemeClr>
                </a:solidFill>
                <a:latin typeface="Simplified Arabic" pitchFamily="18" charset="-78"/>
                <a:cs typeface="Simplified Arabic" pitchFamily="18" charset="-78"/>
              </a:rPr>
              <a:t>تقام باختصام الهيئة لتقديم ما تحت يدها من مستندات</a:t>
            </a:r>
            <a:r>
              <a:rPr lang="ar-KW" sz="2400" dirty="0">
                <a:solidFill>
                  <a:schemeClr val="accent1">
                    <a:lumMod val="50000"/>
                  </a:schemeClr>
                </a:solidFill>
                <a:cs typeface="mohammad bold art 1" pitchFamily="2" charset="-78"/>
              </a:rPr>
              <a:t>.</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04603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000" b="1" dirty="0">
                <a:solidFill>
                  <a:schemeClr val="tx2"/>
                </a:solidFill>
                <a:latin typeface="Simplified Arabic" pitchFamily="18" charset="-78"/>
                <a:cs typeface="Simplified Arabic" pitchFamily="18" charset="-78"/>
              </a:rPr>
              <a:t>النوع الثاني: دعاوى بإختصام الهيئة</a:t>
            </a:r>
            <a:endParaRPr lang="en-US" sz="3000" b="1" dirty="0">
              <a:solidFill>
                <a:schemeClr val="tx2"/>
              </a:solidFill>
              <a:latin typeface="Simplified Arabic" pitchFamily="18" charset="-78"/>
              <a:cs typeface="Simplified Arabic" pitchFamily="18" charset="-78"/>
            </a:endParaRPr>
          </a:p>
        </p:txBody>
      </p:sp>
      <p:sp>
        <p:nvSpPr>
          <p:cNvPr id="3" name="Content Placeholder 2"/>
          <p:cNvSpPr>
            <a:spLocks noGrp="1"/>
          </p:cNvSpPr>
          <p:nvPr>
            <p:ph idx="1"/>
          </p:nvPr>
        </p:nvSpPr>
        <p:spPr>
          <a:xfrm>
            <a:off x="457200" y="1600200"/>
            <a:ext cx="8507288" cy="4525963"/>
          </a:xfrm>
        </p:spPr>
        <p:txBody>
          <a:bodyPr>
            <a:normAutofit/>
          </a:bodyPr>
          <a:lstStyle/>
          <a:p>
            <a:pPr marL="0" indent="0" algn="justLow" rtl="1">
              <a:buNone/>
            </a:pPr>
            <a:endParaRPr lang="ar-KW" sz="2800" dirty="0">
              <a:solidFill>
                <a:schemeClr val="accent1">
                  <a:lumMod val="50000"/>
                </a:schemeClr>
              </a:solidFill>
            </a:endParaRPr>
          </a:p>
          <a:p>
            <a:pPr algn="justLow" rtl="1"/>
            <a:r>
              <a:rPr lang="ar-KW" sz="2400" dirty="0">
                <a:solidFill>
                  <a:schemeClr val="accent1">
                    <a:lumMod val="50000"/>
                  </a:schemeClr>
                </a:solidFill>
                <a:cs typeface="mohammad bold art 1" pitchFamily="2" charset="-78"/>
              </a:rPr>
              <a:t> </a:t>
            </a:r>
            <a:r>
              <a:rPr lang="ar-KW" sz="2400" dirty="0" smtClean="0">
                <a:solidFill>
                  <a:schemeClr val="accent1">
                    <a:lumMod val="50000"/>
                  </a:schemeClr>
                </a:solidFill>
                <a:latin typeface="Simplified Arabic" pitchFamily="18" charset="-78"/>
                <a:cs typeface="Simplified Arabic" pitchFamily="18" charset="-78"/>
              </a:rPr>
              <a:t>تنص </a:t>
            </a:r>
            <a:r>
              <a:rPr lang="ar-KW" sz="2400" dirty="0">
                <a:solidFill>
                  <a:schemeClr val="accent1">
                    <a:lumMod val="50000"/>
                  </a:schemeClr>
                </a:solidFill>
                <a:latin typeface="Simplified Arabic" pitchFamily="18" charset="-78"/>
                <a:cs typeface="Simplified Arabic" pitchFamily="18" charset="-78"/>
              </a:rPr>
              <a:t>المادة (29) من القانون على أنه " </a:t>
            </a:r>
            <a:r>
              <a:rPr lang="ar-KW" sz="2400" b="1" dirty="0">
                <a:solidFill>
                  <a:schemeClr val="accent1">
                    <a:lumMod val="50000"/>
                  </a:schemeClr>
                </a:solidFill>
                <a:latin typeface="Simplified Arabic" pitchFamily="18" charset="-78"/>
                <a:cs typeface="Simplified Arabic" pitchFamily="18" charset="-78"/>
              </a:rPr>
              <a:t>يجب على أي مفوض أو موظف أو أي شخص يعمل في لجان الهيئة أو معها بمقابل أو دون مقابل أن يحافظ على سرية المعلومات التي </a:t>
            </a:r>
            <a:r>
              <a:rPr lang="ar-KW" sz="2400" b="1" dirty="0" smtClean="0">
                <a:solidFill>
                  <a:schemeClr val="accent1">
                    <a:lumMod val="50000"/>
                  </a:schemeClr>
                </a:solidFill>
                <a:latin typeface="Simplified Arabic" pitchFamily="18" charset="-78"/>
                <a:cs typeface="Simplified Arabic" pitchFamily="18" charset="-78"/>
              </a:rPr>
              <a:t>وصلت </a:t>
            </a:r>
            <a:r>
              <a:rPr lang="ar-KW" sz="2400" b="1" dirty="0">
                <a:solidFill>
                  <a:schemeClr val="accent1">
                    <a:lumMod val="50000"/>
                  </a:schemeClr>
                </a:solidFill>
                <a:latin typeface="Simplified Arabic" pitchFamily="18" charset="-78"/>
                <a:cs typeface="Simplified Arabic" pitchFamily="18" charset="-78"/>
              </a:rPr>
              <a:t>إليه بحكم مركزه </a:t>
            </a:r>
            <a:r>
              <a:rPr lang="ar-KW" sz="2400" b="1" dirty="0" smtClean="0">
                <a:solidFill>
                  <a:schemeClr val="accent1">
                    <a:lumMod val="50000"/>
                  </a:schemeClr>
                </a:solidFill>
                <a:latin typeface="Simplified Arabic" pitchFamily="18" charset="-78"/>
                <a:cs typeface="Simplified Arabic" pitchFamily="18" charset="-78"/>
              </a:rPr>
              <a:t>هذ</a:t>
            </a:r>
            <a:r>
              <a:rPr lang="ar-KW" sz="2400" b="1" dirty="0">
                <a:solidFill>
                  <a:schemeClr val="accent1">
                    <a:lumMod val="50000"/>
                  </a:schemeClr>
                </a:solidFill>
                <a:latin typeface="Simplified Arabic" pitchFamily="18" charset="-78"/>
                <a:cs typeface="Simplified Arabic" pitchFamily="18" charset="-78"/>
              </a:rPr>
              <a:t>ا</a:t>
            </a:r>
            <a:r>
              <a:rPr lang="en-US" sz="2400" b="1" dirty="0" smtClean="0">
                <a:solidFill>
                  <a:schemeClr val="accent1">
                    <a:lumMod val="50000"/>
                  </a:schemeClr>
                </a:solidFill>
                <a:latin typeface="Simplified Arabic" pitchFamily="18" charset="-78"/>
                <a:cs typeface="Simplified Arabic" pitchFamily="18" charset="-78"/>
              </a:rPr>
              <a:t> </a:t>
            </a:r>
            <a:r>
              <a:rPr lang="en-US" sz="2400" dirty="0" smtClean="0">
                <a:solidFill>
                  <a:schemeClr val="accent1">
                    <a:lumMod val="50000"/>
                  </a:schemeClr>
                </a:solidFill>
                <a:latin typeface="Simplified Arabic" pitchFamily="18" charset="-78"/>
                <a:cs typeface="Simplified Arabic" pitchFamily="18" charset="-78"/>
              </a:rPr>
              <a:t>.</a:t>
            </a:r>
            <a:endParaRPr lang="ar-KW" sz="2400" dirty="0">
              <a:solidFill>
                <a:schemeClr val="accent1">
                  <a:lumMod val="50000"/>
                </a:schemeClr>
              </a:solidFill>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15112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a:solidFill>
                  <a:schemeClr val="accent1">
                    <a:lumMod val="50000"/>
                  </a:schemeClr>
                </a:solidFill>
                <a:latin typeface="Simplified Arabic" pitchFamily="18" charset="-78"/>
                <a:cs typeface="Simplified Arabic" pitchFamily="18" charset="-78"/>
              </a:rPr>
              <a:t>النوع الثالث : الدعاوى الموضوعية </a:t>
            </a:r>
          </a:p>
        </p:txBody>
      </p:sp>
      <p:sp>
        <p:nvSpPr>
          <p:cNvPr id="3" name="Content Placeholder 2"/>
          <p:cNvSpPr>
            <a:spLocks noGrp="1"/>
          </p:cNvSpPr>
          <p:nvPr>
            <p:ph idx="1"/>
          </p:nvPr>
        </p:nvSpPr>
        <p:spPr>
          <a:xfrm>
            <a:off x="457200" y="1600200"/>
            <a:ext cx="8507288" cy="4525963"/>
          </a:xfrm>
        </p:spPr>
        <p:txBody>
          <a:bodyPr>
            <a:normAutofit/>
          </a:bodyPr>
          <a:lstStyle/>
          <a:p>
            <a:pPr marL="0" indent="0" algn="justLow" rtl="1">
              <a:buNone/>
            </a:pPr>
            <a:endParaRPr lang="ar-KW" sz="2800" dirty="0">
              <a:solidFill>
                <a:schemeClr val="accent1">
                  <a:lumMod val="50000"/>
                </a:schemeClr>
              </a:solidFill>
            </a:endParaRPr>
          </a:p>
          <a:p>
            <a:pPr marL="0" indent="0" algn="justLow" rtl="1">
              <a:buNone/>
            </a:pPr>
            <a:endParaRPr lang="ar-KW" sz="2400" b="1" u="sng" dirty="0">
              <a:solidFill>
                <a:schemeClr val="accent1">
                  <a:lumMod val="50000"/>
                </a:schemeClr>
              </a:solidFill>
              <a:latin typeface="Simplified Arabic" pitchFamily="18" charset="-78"/>
              <a:cs typeface="Simplified Arabic" pitchFamily="18" charset="-78"/>
            </a:endParaRPr>
          </a:p>
          <a:p>
            <a:pPr algn="justLow" rtl="1"/>
            <a:r>
              <a:rPr lang="ar-KW" sz="2400" dirty="0" smtClean="0">
                <a:solidFill>
                  <a:schemeClr val="accent1">
                    <a:lumMod val="50000"/>
                  </a:schemeClr>
                </a:solidFill>
                <a:latin typeface="Simplified Arabic" pitchFamily="18" charset="-78"/>
                <a:cs typeface="Simplified Arabic" pitchFamily="18" charset="-78"/>
              </a:rPr>
              <a:t>وهي </a:t>
            </a:r>
            <a:r>
              <a:rPr lang="ar-KW" sz="2400" dirty="0">
                <a:solidFill>
                  <a:schemeClr val="accent1">
                    <a:lumMod val="50000"/>
                  </a:schemeClr>
                </a:solidFill>
                <a:latin typeface="Simplified Arabic" pitchFamily="18" charset="-78"/>
                <a:cs typeface="Simplified Arabic" pitchFamily="18" charset="-78"/>
              </a:rPr>
              <a:t>الدعاوى التي تقام ضد الهيئة لاستئداء الحق منها وعادة ما تكون هذه الدعاوى باختصام القرارات الإدارية الصادرة عن الهيئة سواء القرارات التنظيمية الصادرة بشأن تنظيم النشاط المالي أو القرارات الفردية الصادرة استنادا لتلك القرارات التنظيمية . </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398583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000" b="1" dirty="0">
                <a:solidFill>
                  <a:schemeClr val="accent1">
                    <a:lumMod val="50000"/>
                  </a:schemeClr>
                </a:solidFill>
                <a:latin typeface="Simplified Arabic" pitchFamily="18" charset="-78"/>
                <a:cs typeface="Simplified Arabic" pitchFamily="18" charset="-78"/>
              </a:rPr>
              <a:t>النوع الثالث : الدعاوى الموضوعية </a:t>
            </a:r>
            <a:endParaRPr lang="en-US" sz="30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507288" cy="4525963"/>
          </a:xfrm>
        </p:spPr>
        <p:txBody>
          <a:bodyPr>
            <a:normAutofit/>
          </a:bodyPr>
          <a:lstStyle/>
          <a:p>
            <a:pPr marL="0" indent="0" algn="justLow" rtl="1">
              <a:buNone/>
            </a:pPr>
            <a:endParaRPr lang="ar-KW" sz="2800" dirty="0">
              <a:solidFill>
                <a:schemeClr val="accent1">
                  <a:lumMod val="50000"/>
                </a:schemeClr>
              </a:solidFill>
            </a:endParaRPr>
          </a:p>
          <a:p>
            <a:pPr algn="justLow" rtl="1"/>
            <a:r>
              <a:rPr lang="ar-KW" sz="2400" dirty="0" smtClean="0">
                <a:solidFill>
                  <a:schemeClr val="accent1">
                    <a:lumMod val="50000"/>
                  </a:schemeClr>
                </a:solidFill>
                <a:latin typeface="Simplified Arabic" pitchFamily="18" charset="-78"/>
                <a:cs typeface="Simplified Arabic" pitchFamily="18" charset="-78"/>
              </a:rPr>
              <a:t>الدعاى </a:t>
            </a:r>
            <a:r>
              <a:rPr lang="ar-KW" sz="2400" dirty="0">
                <a:solidFill>
                  <a:schemeClr val="accent1">
                    <a:lumMod val="50000"/>
                  </a:schemeClr>
                </a:solidFill>
                <a:latin typeface="Simplified Arabic" pitchFamily="18" charset="-78"/>
                <a:cs typeface="Simplified Arabic" pitchFamily="18" charset="-78"/>
              </a:rPr>
              <a:t>المقامة باختصام قرار الهيئة بشأن إلغاء إدراج بعض الشركات استناداً للمادة (25) فقرة (2) من نظام الإدراج في بورصة الأوراق المالية </a:t>
            </a:r>
            <a:r>
              <a:rPr lang="en-US" sz="2400" dirty="0">
                <a:solidFill>
                  <a:schemeClr val="accent1">
                    <a:lumMod val="50000"/>
                  </a:schemeClr>
                </a:solidFill>
                <a:latin typeface="Simplified Arabic" pitchFamily="18" charset="-78"/>
                <a:cs typeface="Simplified Arabic" pitchFamily="18" charset="-78"/>
              </a:rPr>
              <a:t>.</a:t>
            </a:r>
            <a:endParaRPr lang="ar-KW" sz="2400" dirty="0">
              <a:solidFill>
                <a:schemeClr val="accent1">
                  <a:lumMod val="50000"/>
                </a:schemeClr>
              </a:solidFill>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84795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a:solidFill>
                  <a:schemeClr val="tx2"/>
                </a:solidFill>
                <a:latin typeface="Sakkal Majalla" pitchFamily="2" charset="-78"/>
              </a:rPr>
              <a:t>جدول أعمال الورشة</a:t>
            </a:r>
            <a:endParaRPr lang="en-US" dirty="0">
              <a:solidFill>
                <a:schemeClr val="tx2"/>
              </a:solidFill>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r" rtl="1" fontAlgn="base">
              <a:spcBef>
                <a:spcPct val="0"/>
              </a:spcBef>
              <a:spcAft>
                <a:spcPts val="600"/>
              </a:spcAft>
              <a:buNone/>
            </a:pPr>
            <a:r>
              <a:rPr lang="ar-KW" sz="2800" b="1" dirty="0">
                <a:solidFill>
                  <a:schemeClr val="tx2"/>
                </a:solidFill>
                <a:latin typeface="Simplified Arabic" pitchFamily="18" charset="-78"/>
                <a:cs typeface="Simplified Arabic" pitchFamily="18" charset="-78"/>
              </a:rPr>
              <a:t>مناقشة </a:t>
            </a:r>
            <a:r>
              <a:rPr lang="ar-KW" sz="2800" b="1" dirty="0" smtClean="0">
                <a:solidFill>
                  <a:schemeClr val="tx2"/>
                </a:solidFill>
                <a:latin typeface="Simplified Arabic" pitchFamily="18" charset="-78"/>
                <a:cs typeface="Simplified Arabic" pitchFamily="18" charset="-78"/>
              </a:rPr>
              <a:t>إستقلالية الهيئة: </a:t>
            </a:r>
            <a:endParaRPr lang="en-US" sz="2800" b="1" dirty="0">
              <a:solidFill>
                <a:schemeClr val="tx2"/>
              </a:solidFill>
              <a:latin typeface="Simplified Arabic" pitchFamily="18" charset="-78"/>
              <a:cs typeface="Simplified Arabic" pitchFamily="18" charset="-78"/>
            </a:endParaRPr>
          </a:p>
          <a:p>
            <a:pPr marL="0" lvl="0" indent="0" algn="r" rtl="1" fontAlgn="base">
              <a:spcBef>
                <a:spcPct val="0"/>
              </a:spcBef>
              <a:spcAft>
                <a:spcPts val="600"/>
              </a:spcAft>
              <a:buNone/>
            </a:pPr>
            <a:endParaRPr lang="ar-KW" sz="1200" dirty="0" smtClean="0">
              <a:solidFill>
                <a:schemeClr val="tx2"/>
              </a:solidFill>
              <a:latin typeface="Simplified Arabic" pitchFamily="18" charset="-78"/>
              <a:cs typeface="Simplified Arabic" pitchFamily="18" charset="-78"/>
            </a:endParaRPr>
          </a:p>
          <a:p>
            <a:pPr marL="0" lvl="0" indent="0" algn="ctr" rtl="1" fontAlgn="base">
              <a:spcBef>
                <a:spcPct val="0"/>
              </a:spcBef>
              <a:spcAft>
                <a:spcPts val="600"/>
              </a:spcAft>
              <a:buNone/>
            </a:pPr>
            <a:r>
              <a:rPr lang="ar-SA" sz="2800" b="1" dirty="0">
                <a:solidFill>
                  <a:schemeClr val="accent1">
                    <a:lumMod val="50000"/>
                  </a:schemeClr>
                </a:solidFill>
                <a:latin typeface="Simplified Arabic" pitchFamily="18" charset="-78"/>
                <a:cs typeface="Simplified Arabic" pitchFamily="18" charset="-78"/>
              </a:rPr>
              <a:t>الاستقلالية تمثل </a:t>
            </a:r>
            <a:endParaRPr lang="ar-KW" sz="2800" b="1" dirty="0">
              <a:solidFill>
                <a:schemeClr val="accent1">
                  <a:lumMod val="50000"/>
                </a:schemeClr>
              </a:solidFill>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2987824" y="3068960"/>
            <a:ext cx="33123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987824" y="3068960"/>
            <a:ext cx="0" cy="720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300192" y="3068960"/>
            <a:ext cx="0" cy="720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4644008" y="2823948"/>
            <a:ext cx="0" cy="245012"/>
          </a:xfrm>
          <a:prstGeom prst="line">
            <a:avLst/>
          </a:prstGeom>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483768" y="3990929"/>
            <a:ext cx="1835224" cy="369332"/>
          </a:xfrm>
          <a:prstGeom prst="rect">
            <a:avLst/>
          </a:prstGeom>
          <a:noFill/>
        </p:spPr>
        <p:txBody>
          <a:bodyPr wrap="square" rtlCol="1">
            <a:spAutoFit/>
          </a:bodyPr>
          <a:lstStyle/>
          <a:p>
            <a:r>
              <a:rPr lang="ar-SA" dirty="0" smtClean="0">
                <a:solidFill>
                  <a:schemeClr val="accent1">
                    <a:lumMod val="50000"/>
                  </a:schemeClr>
                </a:solidFill>
                <a:cs typeface="mohammad bold art 1" pitchFamily="2" charset="-78"/>
              </a:rPr>
              <a:t>استقلالية </a:t>
            </a:r>
            <a:r>
              <a:rPr lang="ar-SA" dirty="0">
                <a:solidFill>
                  <a:schemeClr val="accent1">
                    <a:lumMod val="50000"/>
                  </a:schemeClr>
                </a:solidFill>
                <a:cs typeface="mohammad bold art 1" pitchFamily="2" charset="-78"/>
              </a:rPr>
              <a:t>مالية</a:t>
            </a:r>
            <a:endParaRPr lang="ar-KW" dirty="0">
              <a:solidFill>
                <a:schemeClr val="accent1">
                  <a:lumMod val="50000"/>
                </a:schemeClr>
              </a:solidFill>
              <a:cs typeface="mohammad bold art 1" pitchFamily="2" charset="-78"/>
            </a:endParaRPr>
          </a:p>
        </p:txBody>
      </p:sp>
      <p:sp>
        <p:nvSpPr>
          <p:cNvPr id="23" name="TextBox 22"/>
          <p:cNvSpPr txBox="1"/>
          <p:nvPr/>
        </p:nvSpPr>
        <p:spPr>
          <a:xfrm>
            <a:off x="5652120" y="4033911"/>
            <a:ext cx="1944216" cy="369332"/>
          </a:xfrm>
          <a:prstGeom prst="rect">
            <a:avLst/>
          </a:prstGeom>
          <a:noFill/>
        </p:spPr>
        <p:txBody>
          <a:bodyPr wrap="square" rtlCol="1">
            <a:spAutoFit/>
          </a:bodyPr>
          <a:lstStyle/>
          <a:p>
            <a:r>
              <a:rPr lang="ar-SA" dirty="0">
                <a:solidFill>
                  <a:schemeClr val="accent1">
                    <a:lumMod val="50000"/>
                  </a:schemeClr>
                </a:solidFill>
                <a:cs typeface="mohammad bold art 1" pitchFamily="2" charset="-78"/>
              </a:rPr>
              <a:t>استقلالية ادارية </a:t>
            </a:r>
            <a:endParaRPr lang="ar-KW" dirty="0">
              <a:solidFill>
                <a:schemeClr val="accent1">
                  <a:lumMod val="50000"/>
                </a:schemeClr>
              </a:solidFill>
              <a:cs typeface="mohammad bold art 1" pitchFamily="2" charset="-78"/>
            </a:endParaRPr>
          </a:p>
        </p:txBody>
      </p:sp>
    </p:spTree>
    <p:extLst>
      <p:ext uri="{BB962C8B-B14F-4D97-AF65-F5344CB8AC3E}">
        <p14:creationId xmlns:p14="http://schemas.microsoft.com/office/powerpoint/2010/main" val="275418422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b="1" dirty="0">
                <a:solidFill>
                  <a:schemeClr val="accent1">
                    <a:lumMod val="50000"/>
                  </a:schemeClr>
                </a:solidFill>
                <a:latin typeface="Simplified Arabic" pitchFamily="18" charset="-78"/>
                <a:cs typeface="Simplified Arabic" pitchFamily="18" charset="-78"/>
              </a:rPr>
              <a:t>النوع الثالث : الدعاوى الموضوعية </a:t>
            </a:r>
            <a:endParaRPr lang="en-US" sz="32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507288" cy="4525963"/>
          </a:xfrm>
        </p:spPr>
        <p:txBody>
          <a:bodyPr>
            <a:normAutofit/>
          </a:bodyPr>
          <a:lstStyle/>
          <a:p>
            <a:pPr marL="0" indent="0" algn="justLow" rtl="1">
              <a:buNone/>
            </a:pPr>
            <a:endParaRPr lang="ar-KW" sz="2800" dirty="0">
              <a:solidFill>
                <a:schemeClr val="accent1">
                  <a:lumMod val="50000"/>
                </a:schemeClr>
              </a:solidFill>
            </a:endParaRPr>
          </a:p>
          <a:p>
            <a:pPr algn="justLow" rtl="1">
              <a:buFont typeface="Wingdings" pitchFamily="2" charset="2"/>
              <a:buChar char="v"/>
            </a:pPr>
            <a:r>
              <a:rPr lang="ar-KW" sz="2400" b="1" dirty="0" smtClean="0">
                <a:solidFill>
                  <a:schemeClr val="accent1">
                    <a:lumMod val="50000"/>
                  </a:schemeClr>
                </a:solidFill>
                <a:latin typeface="Simplified Arabic" pitchFamily="18" charset="-78"/>
                <a:cs typeface="Simplified Arabic" pitchFamily="18" charset="-78"/>
              </a:rPr>
              <a:t>نصت </a:t>
            </a:r>
            <a:r>
              <a:rPr lang="ar-KW" sz="2400" b="1" dirty="0">
                <a:solidFill>
                  <a:schemeClr val="accent1">
                    <a:lumMod val="50000"/>
                  </a:schemeClr>
                </a:solidFill>
                <a:latin typeface="Simplified Arabic" pitchFamily="18" charset="-78"/>
                <a:cs typeface="Simplified Arabic" pitchFamily="18" charset="-78"/>
              </a:rPr>
              <a:t>المادة (25) فقرة (2) من نظام الإدراج في بورصة الأوراق المالية على أنه " للهيئة إلغاء إدراج ورقة مالية مدرجة في البورصة في أي من الحالات الآتية :- </a:t>
            </a:r>
            <a:endParaRPr lang="ar-KW" sz="2400" b="1" dirty="0" smtClean="0">
              <a:solidFill>
                <a:schemeClr val="accent1">
                  <a:lumMod val="50000"/>
                </a:schemeClr>
              </a:solidFill>
              <a:latin typeface="Simplified Arabic" pitchFamily="18" charset="-78"/>
              <a:cs typeface="Simplified Arabic" pitchFamily="18" charset="-78"/>
            </a:endParaRPr>
          </a:p>
          <a:p>
            <a:pPr marL="0" indent="0" algn="justLow" rtl="1">
              <a:buNone/>
            </a:pPr>
            <a:endParaRPr lang="ar-KW" sz="2400" dirty="0">
              <a:solidFill>
                <a:schemeClr val="accent1">
                  <a:lumMod val="50000"/>
                </a:schemeClr>
              </a:solidFill>
              <a:cs typeface="mohammad bold art 1" pitchFamily="2" charset="-78"/>
            </a:endParaRPr>
          </a:p>
          <a:p>
            <a:pPr marL="0" indent="0" algn="ctr" rtl="1">
              <a:buNone/>
            </a:pPr>
            <a:r>
              <a:rPr lang="ar-KW" sz="2400" b="1" dirty="0" smtClean="0">
                <a:solidFill>
                  <a:schemeClr val="accent1">
                    <a:lumMod val="50000"/>
                  </a:schemeClr>
                </a:solidFill>
              </a:rPr>
              <a:t>2)</a:t>
            </a:r>
            <a:r>
              <a:rPr lang="ar-KW" sz="2400" b="1" dirty="0" smtClean="0"/>
              <a:t> </a:t>
            </a:r>
            <a:r>
              <a:rPr lang="ar-SA" sz="2400" b="1" dirty="0" smtClean="0">
                <a:solidFill>
                  <a:schemeClr val="accent1">
                    <a:lumMod val="50000"/>
                  </a:schemeClr>
                </a:solidFill>
                <a:latin typeface="Simplified Arabic" pitchFamily="18" charset="-78"/>
                <a:cs typeface="Simplified Arabic" pitchFamily="18" charset="-78"/>
              </a:rPr>
              <a:t>إذا استمر وقف تداول الورقة المالية لمدة ستة أشهر دون أن تتخذ الشركة إجراءات مناسبة لاستئناف التداول</a:t>
            </a:r>
            <a:r>
              <a:rPr lang="ar-SA" sz="2400" dirty="0" smtClean="0">
                <a:solidFill>
                  <a:schemeClr val="accent1">
                    <a:lumMod val="50000"/>
                  </a:schemeClr>
                </a:solidFill>
                <a:latin typeface="Simplified Arabic" pitchFamily="18" charset="-78"/>
                <a:cs typeface="Simplified Arabic" pitchFamily="18" charset="-78"/>
              </a:rPr>
              <a:t>".</a:t>
            </a:r>
            <a:endParaRPr lang="en-US" sz="2400" dirty="0" smtClean="0">
              <a:solidFill>
                <a:schemeClr val="accent1">
                  <a:lumMod val="50000"/>
                </a:schemeClr>
              </a:solidFill>
              <a:latin typeface="Simplified Arabic" pitchFamily="18" charset="-78"/>
              <a:cs typeface="Simplified Arabic" pitchFamily="18" charset="-78"/>
            </a:endParaRPr>
          </a:p>
          <a:p>
            <a:pPr marL="0" indent="0" algn="justLow" rtl="1">
              <a:buNone/>
            </a:pPr>
            <a:endParaRPr lang="ar-KW" sz="2400" dirty="0">
              <a:solidFill>
                <a:schemeClr val="accent1">
                  <a:lumMod val="50000"/>
                </a:schemeClr>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255195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b="1" dirty="0">
                <a:solidFill>
                  <a:schemeClr val="accent1">
                    <a:lumMod val="50000"/>
                  </a:schemeClr>
                </a:solidFill>
                <a:latin typeface="Simplified Arabic" pitchFamily="18" charset="-78"/>
                <a:cs typeface="Simplified Arabic" pitchFamily="18" charset="-78"/>
              </a:rPr>
              <a:t>النوع الثالث : الدعاوى الموضوعية </a:t>
            </a:r>
            <a:endParaRPr lang="en-US" sz="32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507288" cy="4525963"/>
          </a:xfrm>
        </p:spPr>
        <p:txBody>
          <a:bodyPr>
            <a:noAutofit/>
          </a:bodyPr>
          <a:lstStyle/>
          <a:p>
            <a:pPr algn="justLow" rtl="1"/>
            <a:r>
              <a:rPr lang="ar-KW" sz="1500" dirty="0" smtClean="0">
                <a:solidFill>
                  <a:schemeClr val="accent1">
                    <a:lumMod val="50000"/>
                  </a:schemeClr>
                </a:solidFill>
                <a:cs typeface="mohammad bold art 1" pitchFamily="2" charset="-78"/>
              </a:rPr>
              <a:t>" </a:t>
            </a:r>
            <a:r>
              <a:rPr lang="ar-KW" sz="1600" b="1" dirty="0">
                <a:solidFill>
                  <a:schemeClr val="accent1">
                    <a:lumMod val="50000"/>
                  </a:schemeClr>
                </a:solidFill>
                <a:latin typeface="Simplified Arabic" pitchFamily="18" charset="-78"/>
                <a:cs typeface="Simplified Arabic" pitchFamily="18" charset="-78"/>
              </a:rPr>
              <a:t>تداول الأوراق المالية في البورصة له أهمية كبيرة على اقتصاد الدولة باعتباره تداول لملكيات الشركة المدرجة التي تعتبر داعم أساس لعجلة الاقتصاد، وبموجب القانون رقم 7 لسنة 2010 قد أوجد كيانا قانونيا خاصاً ومستقلا وهو هيئة أسواق المال تتولى الرقابة والإشراف على أسواق المال والأنشطة المتعلقة بالأوراق وقد بين هذا القانون كافة الأهداف التنظيمية والرقابية والوقائية في سبيل مباشرة الهيئة أعمالها التي تهدف إلى تقليل الأخطار النمطية المتوقع حدوثها في نشاط الأوراق المالية من خلال ممارسة صلاحيتها واختصاصها الموكولة إليها في هذا القانون وأي قانون أخر بهدف تلافي اضطراب الأسواق المالية واستنادا لأحكام المادة (39) من اللائحة التنفيذية للقانون رقم 7 لسنة 2010 بشأن إنشاء هيئة أسواق المال وتنظيم نشاط الأوراق المالية أناط المشرع بالهيئة أن تضع نظاماً خاصاً بالإدراج في بورصات الأوراق المالية ، وجعل المشرع مجلس المفوضين بصفته السلطة العليا في إدارة الهيئة والذي يختص بإصدار القرارات والتعليمات المكملة للقانون واللائحة لذلك فقد أصدر القرار رقم 3 لسنة 2011 بشأن إصدار نظام الإدراج في بورصة الأوراق المالية وقد حدد فيه آلية إدراج وإلغاء الأوراق المالية في سوق الكويت للأوراق المالية ........... ، ويتعين لقبول أي شركة في سوق الكويت للأوراق المالية أن تتوافر فيها شروط الإدراج وتكون قادرة على المشاركة وحينها تتم الموافقة لها على دخول السوق وتكون ضمن أعضاءه، إلا أن الموافقة على الإدراج لا تمثل حقا مكتسبا للشركة حيث أنه ما يشترط ابتداء يشترط انتهاء أي يتطلب البقاء في الإدراج استمرار شروط الإدراج ذاتها، وعند توافر أحد الحالات الواردة بالمادة (25) من القرار رقم 3 لسنة 2011 المشار إليه ومن بينها إذا اتخذ قرار بحل الشركة وتصفيتها ، أو استمر وقف تداول الورقة المالية لمدة ستة أشهر دون أن تتخذ الشركة إجراءات مناسبة لاستئناف التداول ، أو فقدان الشركة شرط من شروط الإدراج الواردة في هذا النظام هنا أناط المشرع بهيئة أسواق المال باتخاذ إجراء تنظيمي وقائي لحماية سوق الكويت للأوراق المالية والمتعاملين فيه من الشركات المتعثرة مالياً بعدم إدراج أية ورقة مالية مدرجة في البورصة وذلك من باب حماية النشاط المالي في الدولة ".</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957806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000" b="1" dirty="0">
                <a:solidFill>
                  <a:schemeClr val="accent1">
                    <a:lumMod val="50000"/>
                  </a:schemeClr>
                </a:solidFill>
                <a:latin typeface="Simplified Arabic" pitchFamily="18" charset="-78"/>
                <a:cs typeface="Simplified Arabic" pitchFamily="18" charset="-78"/>
              </a:rPr>
              <a:t>النوع الثالث : الدعاوى الموضوعية </a:t>
            </a:r>
            <a:endParaRPr lang="en-US" sz="30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507288" cy="4525963"/>
          </a:xfrm>
        </p:spPr>
        <p:txBody>
          <a:bodyPr>
            <a:noAutofit/>
          </a:bodyPr>
          <a:lstStyle/>
          <a:p>
            <a:pPr algn="justLow" rtl="1"/>
            <a:endParaRPr lang="ar-KW" sz="2400" b="1" dirty="0" smtClean="0">
              <a:solidFill>
                <a:schemeClr val="accent1">
                  <a:lumMod val="50000"/>
                </a:schemeClr>
              </a:solidFill>
              <a:cs typeface="mohammad bold art 1" pitchFamily="2" charset="-78"/>
            </a:endParaRPr>
          </a:p>
          <a:p>
            <a:pPr algn="justLow" rtl="1"/>
            <a:endParaRPr lang="ar-KW" sz="2400" b="1" dirty="0">
              <a:solidFill>
                <a:schemeClr val="accent1">
                  <a:lumMod val="50000"/>
                </a:schemeClr>
              </a:solidFill>
              <a:cs typeface="mohammad bold art 1" pitchFamily="2" charset="-78"/>
            </a:endParaRPr>
          </a:p>
          <a:p>
            <a:pPr algn="justLow" rtl="1"/>
            <a:r>
              <a:rPr lang="ar-KW" sz="2400" b="1" dirty="0" smtClean="0">
                <a:solidFill>
                  <a:schemeClr val="accent1">
                    <a:lumMod val="50000"/>
                  </a:schemeClr>
                </a:solidFill>
                <a:cs typeface="mohammad bold art 1" pitchFamily="2" charset="-78"/>
              </a:rPr>
              <a:t>" </a:t>
            </a:r>
            <a:r>
              <a:rPr lang="ar-KW" sz="2400" b="1" dirty="0">
                <a:solidFill>
                  <a:schemeClr val="accent1">
                    <a:lumMod val="50000"/>
                  </a:schemeClr>
                </a:solidFill>
                <a:latin typeface="Simplified Arabic" pitchFamily="18" charset="-78"/>
                <a:cs typeface="Simplified Arabic" pitchFamily="18" charset="-78"/>
              </a:rPr>
              <a:t>لا ينال من ذلك ما ورد بأسباب الحكم المستأنف وما دفعت به الشركة المستأنف ضدها من أن مجلس مفوضي هيئة أسواق المال قد تعدى اختصاصه وأنشأ حكماً جديداً لم ينص عليه المشرع وهو إلغاء إدراج الأوراق المالية فإن ذلك مردود عليه بأن ما تم إصداره في حق الشركة المستأنف ضدها ليس جزاء تأديبياً وإنما هو إجراء تنظيمي وقائي لحماية سوق الكويت للأوراق المالية والمتعاملين فيه من الشركات المتعثرة اقتصادياً وذلك من باب حماية اقتصاد الدولة وهو الأمر الذي يدخل ضمن اختصاص مجلس المفوضين بهدف تلافي اضطراب الأسواق </a:t>
            </a:r>
            <a:r>
              <a:rPr lang="ar-KW" sz="2400" b="1" dirty="0" smtClean="0">
                <a:solidFill>
                  <a:schemeClr val="accent1">
                    <a:lumMod val="50000"/>
                  </a:schemeClr>
                </a:solidFill>
                <a:latin typeface="Simplified Arabic" pitchFamily="18" charset="-78"/>
                <a:cs typeface="Simplified Arabic" pitchFamily="18" charset="-78"/>
              </a:rPr>
              <a:t>المالية</a:t>
            </a:r>
            <a:r>
              <a:rPr lang="en-US" sz="2400" b="1" dirty="0" smtClean="0">
                <a:solidFill>
                  <a:schemeClr val="accent1">
                    <a:lumMod val="50000"/>
                  </a:schemeClr>
                </a:solidFill>
                <a:latin typeface="Simplified Arabic" pitchFamily="18" charset="-78"/>
                <a:cs typeface="Simplified Arabic" pitchFamily="18" charset="-78"/>
              </a:rPr>
              <a:t>.</a:t>
            </a:r>
            <a:endParaRPr lang="ar-KW" sz="2400" b="1" dirty="0">
              <a:solidFill>
                <a:schemeClr val="accent1">
                  <a:lumMod val="50000"/>
                </a:schemeClr>
              </a:solidFill>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71639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000" b="1" dirty="0">
                <a:solidFill>
                  <a:schemeClr val="accent1">
                    <a:lumMod val="50000"/>
                  </a:schemeClr>
                </a:solidFill>
                <a:latin typeface="Simplified Arabic" pitchFamily="18" charset="-78"/>
                <a:cs typeface="Simplified Arabic" pitchFamily="18" charset="-78"/>
              </a:rPr>
              <a:t>النوع الثالث : الدعاوى الموضوعية </a:t>
            </a:r>
            <a:endParaRPr lang="en-US" sz="30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507288" cy="4525963"/>
          </a:xfrm>
        </p:spPr>
        <p:txBody>
          <a:bodyPr>
            <a:noAutofit/>
          </a:bodyPr>
          <a:lstStyle/>
          <a:p>
            <a:pPr algn="justLow" rtl="1"/>
            <a:endParaRPr lang="ar-KW" sz="2000" dirty="0" smtClean="0">
              <a:solidFill>
                <a:schemeClr val="accent1">
                  <a:lumMod val="50000"/>
                </a:schemeClr>
              </a:solidFill>
              <a:cs typeface="mohammad bold art 1" pitchFamily="2" charset="-78"/>
            </a:endParaRPr>
          </a:p>
          <a:p>
            <a:pPr algn="justLow" rtl="1"/>
            <a:endParaRPr lang="ar-KW" sz="2000" dirty="0">
              <a:solidFill>
                <a:schemeClr val="accent1">
                  <a:lumMod val="50000"/>
                </a:schemeClr>
              </a:solidFill>
              <a:latin typeface="Simplified Arabic" pitchFamily="18" charset="-78"/>
              <a:cs typeface="Simplified Arabic" pitchFamily="18" charset="-78"/>
            </a:endParaRPr>
          </a:p>
          <a:p>
            <a:pPr algn="justLow" rtl="1"/>
            <a:r>
              <a:rPr lang="ar-KW" sz="2400" dirty="0" smtClean="0">
                <a:solidFill>
                  <a:schemeClr val="accent1">
                    <a:lumMod val="50000"/>
                  </a:schemeClr>
                </a:solidFill>
                <a:latin typeface="Simplified Arabic" pitchFamily="18" charset="-78"/>
                <a:cs typeface="Simplified Arabic" pitchFamily="18" charset="-78"/>
              </a:rPr>
              <a:t>الدعاوى </a:t>
            </a:r>
            <a:r>
              <a:rPr lang="ar-KW" sz="2400" dirty="0">
                <a:solidFill>
                  <a:schemeClr val="accent1">
                    <a:lumMod val="50000"/>
                  </a:schemeClr>
                </a:solidFill>
                <a:latin typeface="Simplified Arabic" pitchFamily="18" charset="-78"/>
                <a:cs typeface="Simplified Arabic" pitchFamily="18" charset="-78"/>
              </a:rPr>
              <a:t>الخاصة بتطبيق نظام الاستحواذ الإلزامي المنصوص عليه بالمادة (74) من القانون والتي تنص على أنه </a:t>
            </a:r>
            <a:r>
              <a:rPr lang="ar-KW" sz="2400" b="1" dirty="0">
                <a:solidFill>
                  <a:schemeClr val="accent1">
                    <a:lumMod val="50000"/>
                  </a:schemeClr>
                </a:solidFill>
                <a:latin typeface="Simplified Arabic" pitchFamily="18" charset="-78"/>
                <a:cs typeface="Simplified Arabic" pitchFamily="18" charset="-78"/>
              </a:rPr>
              <a:t>" يلتزم الشخص خلال ثلاثين يوم من حصوله بصورة مباشرة أو غير مباشرة على ملكية تزيد على 30% من الأوراق المالية المتداولة لشركة مساهمة مدرجة أن يبادر بتقديم عرض بالشراء لكافة الأسهم المتداولة المتبقية ...."</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06133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000" b="1" dirty="0">
                <a:solidFill>
                  <a:schemeClr val="accent1">
                    <a:lumMod val="50000"/>
                  </a:schemeClr>
                </a:solidFill>
                <a:latin typeface="Simplified Arabic" pitchFamily="18" charset="-78"/>
                <a:cs typeface="Simplified Arabic" pitchFamily="18" charset="-78"/>
              </a:rPr>
              <a:t>النوع الثالث : الدعاوى الموضوعية </a:t>
            </a:r>
            <a:endParaRPr lang="en-US" sz="30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507288" cy="4525963"/>
          </a:xfrm>
        </p:spPr>
        <p:txBody>
          <a:bodyPr>
            <a:noAutofit/>
          </a:bodyPr>
          <a:lstStyle/>
          <a:p>
            <a:pPr algn="justLow" rtl="1"/>
            <a:endParaRPr lang="ar-KW" sz="2000" dirty="0" smtClean="0">
              <a:solidFill>
                <a:schemeClr val="accent1">
                  <a:lumMod val="50000"/>
                </a:schemeClr>
              </a:solidFill>
              <a:cs typeface="mohammad bold art 1" pitchFamily="2" charset="-78"/>
            </a:endParaRPr>
          </a:p>
          <a:p>
            <a:pPr algn="justLow" rtl="1"/>
            <a:r>
              <a:rPr lang="ar-KW" sz="2400" b="1" dirty="0" smtClean="0">
                <a:solidFill>
                  <a:schemeClr val="accent1">
                    <a:lumMod val="50000"/>
                  </a:schemeClr>
                </a:solidFill>
                <a:latin typeface="Simplified Arabic" pitchFamily="18" charset="-78"/>
                <a:cs typeface="Simplified Arabic" pitchFamily="18" charset="-78"/>
              </a:rPr>
              <a:t>" </a:t>
            </a:r>
            <a:r>
              <a:rPr lang="ar-KW" sz="2400" b="1" dirty="0">
                <a:solidFill>
                  <a:schemeClr val="accent1">
                    <a:lumMod val="50000"/>
                  </a:schemeClr>
                </a:solidFill>
                <a:latin typeface="Simplified Arabic" pitchFamily="18" charset="-78"/>
                <a:cs typeface="Simplified Arabic" pitchFamily="18" charset="-78"/>
              </a:rPr>
              <a:t>الشركة المدعية كانت عند صدور القانون رقم 7 لسنة 2010 بشأن هيئة أسواق المال في 28/2/2010 تمتلك نسبة أكثر من 30% من الأوراق المالية المتداولة لشركة مساهمة مدرجة ........ ولم يتم مطالبتها بعرض الشراء لكافة الأسهم المتداولة المتبقية احتراماً لمبدأ عدم رجعية القرار الإداري إلا أنه وعملاً بمبدأ الأثر الفوري لتطبيق القانون بإعماله على كل ما يقع من تاريخ العمل به وهو قيام الشركة المدعية بزيادة ملكيتها .......... بعد صدور القانون رقم 7 لسنة 2010 المشار إليه .......... ومن ثم فإنها تخضع لنص المادة 74 من هذا القانون وبالتالي تكون ملزمة بقوة القانون بتقديم عرض استحواذ إلزامي لبقية الأسهم ".</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73828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000" b="1" dirty="0">
                <a:solidFill>
                  <a:schemeClr val="accent1">
                    <a:lumMod val="50000"/>
                  </a:schemeClr>
                </a:solidFill>
                <a:latin typeface="Simplified Arabic" pitchFamily="18" charset="-78"/>
                <a:cs typeface="Simplified Arabic" pitchFamily="18" charset="-78"/>
              </a:rPr>
              <a:t>النوع الثالث : الدعاوى الموضوعية </a:t>
            </a:r>
            <a:endParaRPr lang="en-US" sz="30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507288" cy="4525963"/>
          </a:xfrm>
        </p:spPr>
        <p:txBody>
          <a:bodyPr>
            <a:noAutofit/>
          </a:bodyPr>
          <a:lstStyle/>
          <a:p>
            <a:pPr algn="justLow" rtl="1"/>
            <a:endParaRPr lang="ar-KW" sz="2000" dirty="0" smtClean="0">
              <a:solidFill>
                <a:schemeClr val="accent1">
                  <a:lumMod val="50000"/>
                </a:schemeClr>
              </a:solidFill>
              <a:cs typeface="mohammad bold art 1" pitchFamily="2" charset="-78"/>
            </a:endParaRPr>
          </a:p>
          <a:p>
            <a:pPr algn="justLow" rtl="1"/>
            <a:endParaRPr lang="ar-KW" sz="2400" dirty="0">
              <a:solidFill>
                <a:schemeClr val="accent1">
                  <a:lumMod val="50000"/>
                </a:schemeClr>
              </a:solidFill>
              <a:cs typeface="mohammad bold art 1" pitchFamily="2" charset="-78"/>
            </a:endParaRPr>
          </a:p>
          <a:p>
            <a:pPr algn="justLow" rtl="1"/>
            <a:r>
              <a:rPr lang="ar-KW" sz="2400" dirty="0" smtClean="0">
                <a:solidFill>
                  <a:schemeClr val="accent1">
                    <a:lumMod val="50000"/>
                  </a:schemeClr>
                </a:solidFill>
                <a:latin typeface="Simplified Arabic" pitchFamily="18" charset="-78"/>
                <a:cs typeface="Simplified Arabic" pitchFamily="18" charset="-78"/>
              </a:rPr>
              <a:t>سلطة </a:t>
            </a:r>
            <a:r>
              <a:rPr lang="ar-KW" sz="2400" dirty="0">
                <a:solidFill>
                  <a:schemeClr val="accent1">
                    <a:lumMod val="50000"/>
                  </a:schemeClr>
                </a:solidFill>
                <a:latin typeface="Simplified Arabic" pitchFamily="18" charset="-78"/>
                <a:cs typeface="Simplified Arabic" pitchFamily="18" charset="-78"/>
              </a:rPr>
              <a:t>الهيئة في اعتماد البيانات المالية للأشخاص المرخص لهم إذا ما تبين لها من مراجعة البيانات وجود قصور في البيانات المالية يؤدي إلى عدم وضوح المركز المالي للشركة أو الشخص المرخص </a:t>
            </a:r>
            <a:r>
              <a:rPr lang="ar-KW" sz="2400" dirty="0" smtClean="0">
                <a:solidFill>
                  <a:schemeClr val="accent1">
                    <a:lumMod val="50000"/>
                  </a:schemeClr>
                </a:solidFill>
                <a:latin typeface="Simplified Arabic" pitchFamily="18" charset="-78"/>
                <a:cs typeface="Simplified Arabic" pitchFamily="18" charset="-78"/>
              </a:rPr>
              <a:t>له </a:t>
            </a:r>
            <a:r>
              <a:rPr lang="en-US" sz="2400" dirty="0" smtClean="0">
                <a:solidFill>
                  <a:schemeClr val="accent1">
                    <a:lumMod val="50000"/>
                  </a:schemeClr>
                </a:solidFill>
                <a:latin typeface="Simplified Arabic" pitchFamily="18" charset="-78"/>
                <a:cs typeface="Simplified Arabic" pitchFamily="18" charset="-78"/>
              </a:rPr>
              <a:t>.</a:t>
            </a:r>
            <a:endParaRPr lang="ar-KW" sz="2400" dirty="0">
              <a:solidFill>
                <a:schemeClr val="accent1">
                  <a:lumMod val="50000"/>
                </a:schemeClr>
              </a:solidFill>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254249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000" b="1" dirty="0">
                <a:solidFill>
                  <a:schemeClr val="accent1">
                    <a:lumMod val="50000"/>
                  </a:schemeClr>
                </a:solidFill>
                <a:latin typeface="Simplified Arabic" pitchFamily="18" charset="-78"/>
                <a:cs typeface="Simplified Arabic" pitchFamily="18" charset="-78"/>
              </a:rPr>
              <a:t>النوع الثالث : الدعاوى الموضوعية </a:t>
            </a:r>
            <a:endParaRPr lang="en-US" sz="30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507288" cy="4525963"/>
          </a:xfrm>
        </p:spPr>
        <p:txBody>
          <a:bodyPr>
            <a:noAutofit/>
          </a:bodyPr>
          <a:lstStyle/>
          <a:p>
            <a:pPr algn="justLow" rtl="1"/>
            <a:r>
              <a:rPr lang="ar-KW" sz="2400" dirty="0" smtClean="0">
                <a:solidFill>
                  <a:schemeClr val="accent1">
                    <a:lumMod val="50000"/>
                  </a:schemeClr>
                </a:solidFill>
                <a:cs typeface="mohammad bold art 1" pitchFamily="2" charset="-78"/>
              </a:rPr>
              <a:t>" </a:t>
            </a:r>
            <a:r>
              <a:rPr lang="ar-KW" sz="2000" b="1" dirty="0">
                <a:solidFill>
                  <a:schemeClr val="accent1">
                    <a:lumMod val="50000"/>
                  </a:schemeClr>
                </a:solidFill>
                <a:latin typeface="Simplified Arabic" pitchFamily="18" charset="-78"/>
                <a:cs typeface="Simplified Arabic" pitchFamily="18" charset="-78"/>
              </a:rPr>
              <a:t>وحيث أنه لا مشاحة في أن البيانات المالية الواردة في ميزانية أي شركة لابد وأن تكشف وبأمانة عن حقيقة المركز المالي لها من حيث حقوقها والتزاماتها ومدى قدرتها على الوفاء بها ومدى تطابقها مع الواقع من عدمه ... وإذ رأت الهيئة المستأنفة ومن منطلق مسئوليتها القانونية في تنظيم نشاط الأوراق المالية على نحو يتسم بالعدالة والتنافسية والشفافية على نحو يقلل الأخطار النمطية المتوقع حدوثها في هذا النشاط حماية لجمهور المتعاملين في سوق الأوراق المالية عدم إقرار تلك الموازنة واعتمادها وأنه يتعين على الشركة اتخاذ الإجراءات اللازمة ... ، وإذ امتنعت الشركة عن الوفاء بهذا الالتزام فلازم ذلك ومقتضاه أنه يمتنع قانونا القول بأن مسلك الهيئة المستأنفة بعدم اعتماد تلك الموازنة يشكل قراراً سلبياً يجوز مخاصمته بدعوى الإلغاء حيث لا إلزام عليها قانوناً بإقرار واعتماد ميزانية لا تعبر عن حقيقة المركز المالي لشركة خاضعة لرقابتها ".</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017981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chemeClr val="accent1">
                    <a:lumMod val="75000"/>
                  </a:schemeClr>
                </a:solidFill>
                <a:cs typeface="+mn-cs"/>
              </a:rPr>
              <a:t>شــكــراً</a:t>
            </a:r>
            <a:endParaRPr lang="en-GB" sz="6600" dirty="0">
              <a:solidFill>
                <a:schemeClr val="accent1">
                  <a:lumMod val="75000"/>
                </a:schemeClr>
              </a:solidFill>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SA" sz="3600" b="1" dirty="0" smtClean="0">
                <a:solidFill>
                  <a:schemeClr val="accent1">
                    <a:lumMod val="50000"/>
                  </a:schemeClr>
                </a:solidFill>
                <a:latin typeface="Simplified Arabic" pitchFamily="18" charset="-78"/>
                <a:cs typeface="Simplified Arabic" pitchFamily="18" charset="-78"/>
              </a:rPr>
              <a:t>الاستقلالية </a:t>
            </a:r>
            <a:r>
              <a:rPr lang="ar-SA" sz="3600" b="1" dirty="0">
                <a:solidFill>
                  <a:schemeClr val="accent1">
                    <a:lumMod val="50000"/>
                  </a:schemeClr>
                </a:solidFill>
                <a:latin typeface="Simplified Arabic" pitchFamily="18" charset="-78"/>
                <a:cs typeface="Simplified Arabic" pitchFamily="18" charset="-78"/>
              </a:rPr>
              <a:t>الادارية</a:t>
            </a:r>
            <a:endParaRPr lang="en-US" sz="36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Low" rtl="1" fontAlgn="base">
              <a:spcBef>
                <a:spcPct val="0"/>
              </a:spcBef>
              <a:spcAft>
                <a:spcPts val="600"/>
              </a:spcAft>
              <a:buNone/>
            </a:pPr>
            <a:endParaRPr lang="ar-KW" sz="2200" dirty="0" smtClean="0">
              <a:solidFill>
                <a:schemeClr val="accent1">
                  <a:lumMod val="50000"/>
                </a:schemeClr>
              </a:solidFill>
              <a:latin typeface="Simplified Arabic" pitchFamily="18" charset="-78"/>
              <a:cs typeface="Simplified Arabic" pitchFamily="18" charset="-78"/>
            </a:endParaRPr>
          </a:p>
          <a:p>
            <a:pPr lvl="0" algn="justLow" rtl="1" fontAlgn="base">
              <a:spcBef>
                <a:spcPct val="0"/>
              </a:spcBef>
              <a:spcAft>
                <a:spcPts val="600"/>
              </a:spcAft>
            </a:pPr>
            <a:r>
              <a:rPr lang="ar-SA" sz="2200" dirty="0" smtClean="0">
                <a:solidFill>
                  <a:schemeClr val="accent1">
                    <a:lumMod val="50000"/>
                  </a:schemeClr>
                </a:solidFill>
                <a:latin typeface="Simplified Arabic" pitchFamily="18" charset="-78"/>
                <a:cs typeface="Simplified Arabic" pitchFamily="18" charset="-78"/>
              </a:rPr>
              <a:t>صلاحيتة الهيئة بتسيير أمورها سواء</a:t>
            </a:r>
            <a:r>
              <a:rPr lang="ar-KW" sz="2200" dirty="0" smtClean="0">
                <a:solidFill>
                  <a:schemeClr val="accent1">
                    <a:lumMod val="50000"/>
                  </a:schemeClr>
                </a:solidFill>
                <a:latin typeface="Simplified Arabic" pitchFamily="18" charset="-78"/>
                <a:cs typeface="Simplified Arabic" pitchFamily="18" charset="-78"/>
              </a:rPr>
              <a:t> </a:t>
            </a:r>
            <a:r>
              <a:rPr lang="ar-SA" sz="2200" dirty="0" smtClean="0">
                <a:solidFill>
                  <a:schemeClr val="accent1">
                    <a:lumMod val="50000"/>
                  </a:schemeClr>
                </a:solidFill>
                <a:latin typeface="Simplified Arabic" pitchFamily="18" charset="-78"/>
                <a:cs typeface="Simplified Arabic" pitchFamily="18" charset="-78"/>
              </a:rPr>
              <a:t>التنظيمية والرقابية التي تتعلق بنشاط أسواق المال، أو الإدارية التي تكون خاصة بتسيير وإدارة الهيئة وشئون موظفيها.</a:t>
            </a:r>
            <a:endParaRPr lang="en-US" sz="2200" dirty="0">
              <a:solidFill>
                <a:schemeClr val="accent1">
                  <a:lumMod val="50000"/>
                </a:schemeClr>
              </a:solidFill>
              <a:latin typeface="Simplified Arabic" pitchFamily="18" charset="-78"/>
              <a:cs typeface="Simplified Arabic" pitchFamily="18"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127309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SA" sz="3600" b="1" dirty="0">
                <a:solidFill>
                  <a:schemeClr val="accent1">
                    <a:lumMod val="50000"/>
                  </a:schemeClr>
                </a:solidFill>
                <a:latin typeface="Simplified Arabic" pitchFamily="18" charset="-78"/>
                <a:cs typeface="Simplified Arabic" pitchFamily="18" charset="-78"/>
              </a:rPr>
              <a:t>الاستقلالية الادارية</a:t>
            </a:r>
            <a:endParaRPr lang="en-US" sz="36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algn="justLow" rtl="1"/>
            <a:endParaRPr lang="en-US" sz="2200" dirty="0" smtClean="0">
              <a:solidFill>
                <a:schemeClr val="accent1">
                  <a:lumMod val="50000"/>
                </a:schemeClr>
              </a:solidFill>
              <a:latin typeface="Simplified Arabic" pitchFamily="18" charset="-78"/>
              <a:cs typeface="Simplified Arabic" pitchFamily="18" charset="-78"/>
            </a:endParaRPr>
          </a:p>
          <a:p>
            <a:pPr algn="justLow" rtl="1"/>
            <a:r>
              <a:rPr lang="ar-SA" sz="2200" dirty="0" smtClean="0">
                <a:solidFill>
                  <a:schemeClr val="accent1">
                    <a:lumMod val="50000"/>
                  </a:schemeClr>
                </a:solidFill>
                <a:latin typeface="Simplified Arabic" pitchFamily="18" charset="-78"/>
                <a:cs typeface="Simplified Arabic" pitchFamily="18" charset="-78"/>
              </a:rPr>
              <a:t>استقلاليتها </a:t>
            </a:r>
            <a:r>
              <a:rPr lang="ar-SA" sz="2200" dirty="0">
                <a:solidFill>
                  <a:schemeClr val="accent1">
                    <a:lumMod val="50000"/>
                  </a:schemeClr>
                </a:solidFill>
                <a:latin typeface="Simplified Arabic" pitchFamily="18" charset="-78"/>
                <a:cs typeface="Simplified Arabic" pitchFamily="18" charset="-78"/>
              </a:rPr>
              <a:t>الإدارية التي تتعلق بتنظيم نشاط أسواق المال تتمثل في ما نصت عليه المادة (4) والمادة (5) من القانون والتي أعطت هيئة أسواق المال صلاحية إصدار اللوائح والتعليمات اللازمة لتنفيذ </a:t>
            </a:r>
            <a:r>
              <a:rPr lang="ar-SA" sz="2200" dirty="0" smtClean="0">
                <a:solidFill>
                  <a:schemeClr val="accent1">
                    <a:lumMod val="50000"/>
                  </a:schemeClr>
                </a:solidFill>
                <a:latin typeface="Simplified Arabic" pitchFamily="18" charset="-78"/>
                <a:cs typeface="Simplified Arabic" pitchFamily="18" charset="-78"/>
              </a:rPr>
              <a:t>القانون، </a:t>
            </a:r>
            <a:r>
              <a:rPr lang="ar-SA" sz="2200" dirty="0">
                <a:solidFill>
                  <a:schemeClr val="accent1">
                    <a:lumMod val="50000"/>
                  </a:schemeClr>
                </a:solidFill>
                <a:latin typeface="Simplified Arabic" pitchFamily="18" charset="-78"/>
                <a:cs typeface="Simplified Arabic" pitchFamily="18" charset="-78"/>
              </a:rPr>
              <a:t>وصلاحية إصدار تراخيص البورصات وعضوية البورصات وتنظيم نشاط الأوراق المالية من شركات وساطة وصناديق استثمارية وشركات حفظ الأوراق المالية وأمانة الاستثمار </a:t>
            </a:r>
            <a:r>
              <a:rPr lang="ar-SA" sz="2200" dirty="0" smtClean="0">
                <a:solidFill>
                  <a:schemeClr val="accent1">
                    <a:lumMod val="50000"/>
                  </a:schemeClr>
                </a:solidFill>
                <a:latin typeface="Simplified Arabic" pitchFamily="18" charset="-78"/>
                <a:cs typeface="Simplified Arabic" pitchFamily="18" charset="-78"/>
              </a:rPr>
              <a:t>واعتماد </a:t>
            </a:r>
            <a:r>
              <a:rPr lang="ar-SA" sz="2200" dirty="0">
                <a:solidFill>
                  <a:schemeClr val="accent1">
                    <a:lumMod val="50000"/>
                  </a:schemeClr>
                </a:solidFill>
                <a:latin typeface="Simplified Arabic" pitchFamily="18" charset="-78"/>
                <a:cs typeface="Simplified Arabic" pitchFamily="18" charset="-78"/>
              </a:rPr>
              <a:t>الاكتتابات سواء العامة أو الخاصة وتنظيم عمليات ترويج الصناديق الاستثمارية وعمليات الاستحواذ والاندماج وغيرها من أنشطة الأوراق </a:t>
            </a:r>
            <a:r>
              <a:rPr lang="ar-SA" sz="2200" dirty="0" smtClean="0">
                <a:solidFill>
                  <a:schemeClr val="accent1">
                    <a:lumMod val="50000"/>
                  </a:schemeClr>
                </a:solidFill>
                <a:latin typeface="Simplified Arabic" pitchFamily="18" charset="-78"/>
                <a:cs typeface="Simplified Arabic" pitchFamily="18" charset="-78"/>
              </a:rPr>
              <a:t>المالية، </a:t>
            </a:r>
            <a:r>
              <a:rPr lang="ar-SA" sz="2200" dirty="0">
                <a:solidFill>
                  <a:schemeClr val="accent1">
                    <a:lumMod val="50000"/>
                  </a:schemeClr>
                </a:solidFill>
                <a:latin typeface="Simplified Arabic" pitchFamily="18" charset="-78"/>
                <a:cs typeface="Simplified Arabic" pitchFamily="18" charset="-78"/>
              </a:rPr>
              <a:t>بالإضافة إلى الموافقة على قواعد إدارة البورصة وإصدار قواعد الكفاءة </a:t>
            </a:r>
            <a:r>
              <a:rPr lang="ar-SA" sz="2200" dirty="0" smtClean="0">
                <a:solidFill>
                  <a:schemeClr val="accent1">
                    <a:lumMod val="50000"/>
                  </a:schemeClr>
                </a:solidFill>
                <a:latin typeface="Simplified Arabic" pitchFamily="18" charset="-78"/>
                <a:cs typeface="Simplified Arabic" pitchFamily="18" charset="-78"/>
              </a:rPr>
              <a:t>والنزاهة، </a:t>
            </a:r>
            <a:r>
              <a:rPr lang="ar-SA" sz="2200" dirty="0">
                <a:solidFill>
                  <a:schemeClr val="accent1">
                    <a:lumMod val="50000"/>
                  </a:schemeClr>
                </a:solidFill>
                <a:latin typeface="Simplified Arabic" pitchFamily="18" charset="-78"/>
                <a:cs typeface="Simplified Arabic" pitchFamily="18" charset="-78"/>
              </a:rPr>
              <a:t>وحق الهيئة في التفتيش ومراقبة نشاط الأشخاص المرخص لهم والكشف عن الجرائم المنصوص عليها في هذا القانون. </a:t>
            </a:r>
            <a:endParaRPr lang="en-US" sz="2200" dirty="0">
              <a:solidFill>
                <a:schemeClr val="accent1">
                  <a:lumMod val="50000"/>
                </a:schemeClr>
              </a:solidFill>
              <a:latin typeface="Simplified Arabic" pitchFamily="18" charset="-78"/>
              <a:cs typeface="Simplified Arabic" pitchFamily="18" charset="-78"/>
            </a:endParaRPr>
          </a:p>
          <a:p>
            <a:pPr marL="0" lvl="0" indent="0" algn="justLow" rtl="1" fontAlgn="base">
              <a:spcBef>
                <a:spcPct val="0"/>
              </a:spcBef>
              <a:spcAft>
                <a:spcPts val="600"/>
              </a:spcAft>
              <a:buNone/>
            </a:pPr>
            <a:endParaRPr lang="en-US" sz="2600" b="1"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705901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SA" sz="3600" b="1" dirty="0">
                <a:solidFill>
                  <a:schemeClr val="accent1">
                    <a:lumMod val="50000"/>
                  </a:schemeClr>
                </a:solidFill>
                <a:latin typeface="Simplified Arabic" pitchFamily="18" charset="-78"/>
                <a:cs typeface="Simplified Arabic" pitchFamily="18" charset="-78"/>
              </a:rPr>
              <a:t>الاستقلالية الادارية</a:t>
            </a:r>
            <a:endParaRPr lang="en-US" sz="36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algn="justLow" rtl="1"/>
            <a:endParaRPr lang="ar-KW" sz="2000" dirty="0" smtClean="0">
              <a:solidFill>
                <a:schemeClr val="accent1">
                  <a:lumMod val="50000"/>
                </a:schemeClr>
              </a:solidFill>
              <a:cs typeface="mohammad bold art 1" pitchFamily="2" charset="-78"/>
            </a:endParaRPr>
          </a:p>
          <a:p>
            <a:pPr algn="justLow" rtl="1"/>
            <a:r>
              <a:rPr lang="ar-SA" sz="2400" dirty="0" smtClean="0">
                <a:solidFill>
                  <a:schemeClr val="accent1">
                    <a:lumMod val="50000"/>
                  </a:schemeClr>
                </a:solidFill>
                <a:latin typeface="Simplified Arabic" pitchFamily="18" charset="-78"/>
                <a:cs typeface="Simplified Arabic" pitchFamily="18" charset="-78"/>
              </a:rPr>
              <a:t>من </a:t>
            </a:r>
            <a:r>
              <a:rPr lang="ar-SA" sz="2400" dirty="0">
                <a:solidFill>
                  <a:schemeClr val="accent1">
                    <a:lumMod val="50000"/>
                  </a:schemeClr>
                </a:solidFill>
                <a:latin typeface="Simplified Arabic" pitchFamily="18" charset="-78"/>
                <a:cs typeface="Simplified Arabic" pitchFamily="18" charset="-78"/>
              </a:rPr>
              <a:t>مظاهر الاستقلال الإداري ما نصت عليه المادة </a:t>
            </a:r>
            <a:r>
              <a:rPr lang="ar-SA" sz="2400" dirty="0" smtClean="0">
                <a:solidFill>
                  <a:schemeClr val="accent1">
                    <a:lumMod val="50000"/>
                  </a:schemeClr>
                </a:solidFill>
                <a:latin typeface="Simplified Arabic" pitchFamily="18" charset="-78"/>
                <a:cs typeface="Simplified Arabic" pitchFamily="18" charset="-78"/>
              </a:rPr>
              <a:t>(</a:t>
            </a:r>
            <a:r>
              <a:rPr lang="ar-KW" sz="2400" dirty="0" smtClean="0">
                <a:solidFill>
                  <a:schemeClr val="accent1">
                    <a:lumMod val="50000"/>
                  </a:schemeClr>
                </a:solidFill>
                <a:latin typeface="Simplified Arabic" pitchFamily="18" charset="-78"/>
                <a:cs typeface="Simplified Arabic" pitchFamily="18" charset="-78"/>
              </a:rPr>
              <a:t> </a:t>
            </a:r>
            <a:r>
              <a:rPr lang="ar-SA" sz="2400" dirty="0" smtClean="0">
                <a:solidFill>
                  <a:schemeClr val="accent1">
                    <a:lumMod val="50000"/>
                  </a:schemeClr>
                </a:solidFill>
                <a:latin typeface="Simplified Arabic" pitchFamily="18" charset="-78"/>
                <a:cs typeface="Simplified Arabic" pitchFamily="18" charset="-78"/>
              </a:rPr>
              <a:t>17</a:t>
            </a:r>
            <a:r>
              <a:rPr lang="ar-SA" sz="2400" dirty="0">
                <a:solidFill>
                  <a:schemeClr val="accent1">
                    <a:lumMod val="50000"/>
                  </a:schemeClr>
                </a:solidFill>
                <a:latin typeface="Simplified Arabic" pitchFamily="18" charset="-78"/>
                <a:cs typeface="Simplified Arabic" pitchFamily="18" charset="-78"/>
              </a:rPr>
              <a:t>) من القانون على أن </a:t>
            </a:r>
            <a:r>
              <a:rPr lang="ar-SA" sz="2400" b="1" dirty="0">
                <a:solidFill>
                  <a:schemeClr val="accent1">
                    <a:lumMod val="50000"/>
                  </a:schemeClr>
                </a:solidFill>
                <a:latin typeface="Simplified Arabic" pitchFamily="18" charset="-78"/>
                <a:cs typeface="Simplified Arabic" pitchFamily="18" charset="-78"/>
              </a:rPr>
              <a:t>" يضع مجلس الهيئة اللوائح الإدارية والمالية لشئون الموظفين في الهيئة دون التقيد بالقواعد المقررة للموظفين المدنيين في قانون الخدمة المدنية ونظامه على أن يسري هذا القانون الأخير ونظامه فيما لم يرد بشأنه نص خاص </a:t>
            </a:r>
            <a:r>
              <a:rPr lang="en-US" sz="2400" b="1" dirty="0" smtClean="0">
                <a:solidFill>
                  <a:schemeClr val="accent1">
                    <a:lumMod val="50000"/>
                  </a:schemeClr>
                </a:solidFill>
                <a:latin typeface="Simplified Arabic" pitchFamily="18" charset="-78"/>
                <a:cs typeface="Simplified Arabic" pitchFamily="18" charset="-78"/>
              </a:rPr>
              <a:t>“</a:t>
            </a:r>
            <a:r>
              <a:rPr lang="ar-SA" sz="2400" b="1" dirty="0" smtClean="0">
                <a:solidFill>
                  <a:schemeClr val="accent1">
                    <a:lumMod val="50000"/>
                  </a:schemeClr>
                </a:solidFill>
                <a:latin typeface="Simplified Arabic" pitchFamily="18" charset="-78"/>
                <a:cs typeface="Simplified Arabic" pitchFamily="18" charset="-78"/>
              </a:rPr>
              <a:t>.</a:t>
            </a:r>
            <a:endParaRPr lang="en-US" sz="2400" b="1" dirty="0" smtClean="0">
              <a:solidFill>
                <a:schemeClr val="accent1">
                  <a:lumMod val="50000"/>
                </a:schemeClr>
              </a:solidFill>
              <a:latin typeface="Simplified Arabic" pitchFamily="18" charset="-78"/>
              <a:cs typeface="Simplified Arabic" pitchFamily="18" charset="-78"/>
            </a:endParaRPr>
          </a:p>
          <a:p>
            <a:pPr marL="0" indent="0" algn="justLow" rtl="1">
              <a:buNone/>
            </a:pPr>
            <a:endParaRPr lang="ar-KW" sz="2400" b="1" dirty="0">
              <a:solidFill>
                <a:schemeClr val="accent1">
                  <a:lumMod val="50000"/>
                </a:schemeClr>
              </a:solidFill>
              <a:latin typeface="Simplified Arabic" pitchFamily="18" charset="-78"/>
              <a:cs typeface="Simplified Arabic" pitchFamily="18" charset="-78"/>
            </a:endParaRPr>
          </a:p>
          <a:p>
            <a:pPr marL="0" lvl="0" indent="0" algn="justLow" rtl="1">
              <a:buNone/>
            </a:pPr>
            <a:r>
              <a:rPr lang="en-US" sz="2400" b="1" dirty="0" smtClean="0">
                <a:solidFill>
                  <a:schemeClr val="accent1">
                    <a:lumMod val="50000"/>
                  </a:schemeClr>
                </a:solidFill>
                <a:latin typeface="Simplified Arabic" pitchFamily="18" charset="-78"/>
                <a:cs typeface="Simplified Arabic" pitchFamily="18" charset="-78"/>
              </a:rPr>
              <a:t>“</a:t>
            </a:r>
            <a:r>
              <a:rPr lang="ar-SA" sz="2400" b="1" dirty="0" smtClean="0">
                <a:solidFill>
                  <a:schemeClr val="accent1">
                    <a:lumMod val="50000"/>
                  </a:schemeClr>
                </a:solidFill>
                <a:latin typeface="Simplified Arabic" pitchFamily="18" charset="-78"/>
                <a:cs typeface="Simplified Arabic" pitchFamily="18" charset="-78"/>
              </a:rPr>
              <a:t>ويكون </a:t>
            </a:r>
            <a:r>
              <a:rPr lang="ar-SA" sz="2400" b="1" dirty="0">
                <a:solidFill>
                  <a:schemeClr val="accent1">
                    <a:lumMod val="50000"/>
                  </a:schemeClr>
                </a:solidFill>
                <a:latin typeface="Simplified Arabic" pitchFamily="18" charset="-78"/>
                <a:cs typeface="Simplified Arabic" pitchFamily="18" charset="-78"/>
              </a:rPr>
              <a:t>لرئيس مجلس مفوضي الهيئة اختصاصات الوزير وديوان الخدمة المدنية فيما يتعلق بموظفي الهيئة .".  </a:t>
            </a:r>
            <a:endParaRPr lang="en-US" sz="2400" b="1" dirty="0">
              <a:solidFill>
                <a:schemeClr val="accent1">
                  <a:lumMod val="50000"/>
                </a:schemeClr>
              </a:solidFill>
              <a:latin typeface="Simplified Arabic" pitchFamily="18" charset="-78"/>
              <a:cs typeface="Simplified Arabic" pitchFamily="18" charset="-78"/>
            </a:endParaRPr>
          </a:p>
          <a:p>
            <a:pPr marL="0" indent="0" algn="justLow" rtl="1">
              <a:buNone/>
            </a:pPr>
            <a:endParaRPr lang="en-US" sz="2400" dirty="0">
              <a:solidFill>
                <a:schemeClr val="accent1">
                  <a:lumMod val="50000"/>
                </a:schemeClr>
              </a:solidFill>
            </a:endParaRPr>
          </a:p>
          <a:p>
            <a:pPr marL="0" lvl="0" indent="0" algn="ctr" rtl="1" fontAlgn="base">
              <a:spcBef>
                <a:spcPct val="0"/>
              </a:spcBef>
              <a:spcAft>
                <a:spcPts val="600"/>
              </a:spcAft>
              <a:buNone/>
            </a:pPr>
            <a:endParaRPr lang="en-US" sz="2600"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162415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SA" sz="3600" b="1" dirty="0">
                <a:solidFill>
                  <a:schemeClr val="accent1">
                    <a:lumMod val="50000"/>
                  </a:schemeClr>
                </a:solidFill>
                <a:latin typeface="Simplified Arabic" pitchFamily="18" charset="-78"/>
                <a:cs typeface="Simplified Arabic" pitchFamily="18" charset="-78"/>
              </a:rPr>
              <a:t>مظاهر الاستقلال المالي</a:t>
            </a:r>
            <a:endParaRPr lang="en-US" sz="36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algn="justLow" rtl="1"/>
            <a:endParaRPr lang="ar-KW" sz="2800" dirty="0" smtClean="0">
              <a:solidFill>
                <a:schemeClr val="accent1">
                  <a:lumMod val="50000"/>
                </a:schemeClr>
              </a:solidFill>
              <a:latin typeface="Simplified Arabic" pitchFamily="18" charset="-78"/>
              <a:cs typeface="Simplified Arabic" pitchFamily="18" charset="-78"/>
            </a:endParaRPr>
          </a:p>
          <a:p>
            <a:pPr algn="justLow" rtl="1"/>
            <a:r>
              <a:rPr lang="ar-SA" sz="2400" dirty="0" smtClean="0">
                <a:solidFill>
                  <a:schemeClr val="accent1">
                    <a:lumMod val="50000"/>
                  </a:schemeClr>
                </a:solidFill>
                <a:latin typeface="Simplified Arabic" pitchFamily="18" charset="-78"/>
                <a:cs typeface="Simplified Arabic" pitchFamily="18" charset="-78"/>
              </a:rPr>
              <a:t>مظاهر </a:t>
            </a:r>
            <a:r>
              <a:rPr lang="ar-SA" sz="2400" dirty="0">
                <a:solidFill>
                  <a:schemeClr val="accent1">
                    <a:lumMod val="50000"/>
                  </a:schemeClr>
                </a:solidFill>
                <a:latin typeface="Simplified Arabic" pitchFamily="18" charset="-78"/>
                <a:cs typeface="Simplified Arabic" pitchFamily="18" charset="-78"/>
              </a:rPr>
              <a:t>الاستقلال المالي فتتمثل فيما نصت عليه المادة (18) من القانون على  أنه " </a:t>
            </a:r>
            <a:r>
              <a:rPr lang="ar-SA" sz="2400" b="1" dirty="0">
                <a:solidFill>
                  <a:schemeClr val="accent1">
                    <a:lumMod val="50000"/>
                  </a:schemeClr>
                </a:solidFill>
                <a:latin typeface="Simplified Arabic" pitchFamily="18" charset="-78"/>
                <a:cs typeface="Simplified Arabic" pitchFamily="18" charset="-78"/>
              </a:rPr>
              <a:t>يكون للهيئة ميزانية مستقلة تعد وفقاً للقواعد التي تحددها اللائحة التنفيذية</a:t>
            </a:r>
            <a:r>
              <a:rPr lang="ar-SA" sz="2400" dirty="0">
                <a:solidFill>
                  <a:schemeClr val="accent1">
                    <a:lumMod val="50000"/>
                  </a:schemeClr>
                </a:solidFill>
                <a:latin typeface="Simplified Arabic" pitchFamily="18" charset="-78"/>
                <a:cs typeface="Simplified Arabic" pitchFamily="18" charset="-78"/>
              </a:rPr>
              <a:t> ."</a:t>
            </a:r>
            <a:endParaRPr lang="en-US" sz="2400" dirty="0">
              <a:solidFill>
                <a:schemeClr val="accent1">
                  <a:lumMod val="50000"/>
                </a:schemeClr>
              </a:solidFill>
              <a:latin typeface="Simplified Arabic" pitchFamily="18" charset="-78"/>
              <a:cs typeface="Simplified Arabic" pitchFamily="18" charset="-78"/>
            </a:endParaRPr>
          </a:p>
          <a:p>
            <a:pPr marL="0" indent="0" algn="justLow" rtl="1">
              <a:buNone/>
            </a:pPr>
            <a:endParaRPr lang="en-US" sz="2800" dirty="0">
              <a:solidFill>
                <a:schemeClr val="accent1">
                  <a:lumMod val="50000"/>
                </a:schemeClr>
              </a:solidFill>
            </a:endParaRPr>
          </a:p>
          <a:p>
            <a:pPr marL="0" lvl="0" indent="0" algn="ctr" rtl="1" fontAlgn="base">
              <a:spcBef>
                <a:spcPct val="0"/>
              </a:spcBef>
              <a:spcAft>
                <a:spcPts val="600"/>
              </a:spcAft>
              <a:buNone/>
            </a:pPr>
            <a:endParaRPr lang="en-US" sz="2600"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611821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SA" sz="3600" b="1" dirty="0">
                <a:solidFill>
                  <a:schemeClr val="accent1">
                    <a:lumMod val="50000"/>
                  </a:schemeClr>
                </a:solidFill>
                <a:latin typeface="Simplified Arabic" pitchFamily="18" charset="-78"/>
                <a:cs typeface="Simplified Arabic" pitchFamily="18" charset="-78"/>
              </a:rPr>
              <a:t>مظاهر الاستقلال المالي</a:t>
            </a:r>
            <a:endParaRPr lang="en-US" sz="36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algn="justLow" rtl="1"/>
            <a:endParaRPr lang="ar-KW" sz="2800" dirty="0" smtClean="0">
              <a:solidFill>
                <a:schemeClr val="accent1">
                  <a:lumMod val="50000"/>
                </a:schemeClr>
              </a:solidFill>
            </a:endParaRPr>
          </a:p>
          <a:p>
            <a:pPr lvl="0" algn="justLow" rtl="1"/>
            <a:r>
              <a:rPr lang="ar-SA" sz="2200" dirty="0">
                <a:solidFill>
                  <a:schemeClr val="accent1">
                    <a:lumMod val="50000"/>
                  </a:schemeClr>
                </a:solidFill>
                <a:latin typeface="Simplified Arabic" pitchFamily="18" charset="-78"/>
                <a:cs typeface="Simplified Arabic" pitchFamily="18" charset="-78"/>
              </a:rPr>
              <a:t>وكذلك فيما نصت عليه المادة (19) من القانون على أنه </a:t>
            </a:r>
            <a:r>
              <a:rPr lang="ar-SA" sz="2200" b="1" dirty="0">
                <a:solidFill>
                  <a:schemeClr val="accent1">
                    <a:lumMod val="50000"/>
                  </a:schemeClr>
                </a:solidFill>
                <a:latin typeface="Simplified Arabic" pitchFamily="18" charset="-78"/>
                <a:cs typeface="Simplified Arabic" pitchFamily="18" charset="-78"/>
              </a:rPr>
              <a:t>" </a:t>
            </a:r>
            <a:r>
              <a:rPr lang="ar-SA" sz="2200" b="1" dirty="0" smtClean="0">
                <a:solidFill>
                  <a:schemeClr val="accent1">
                    <a:lumMod val="50000"/>
                  </a:schemeClr>
                </a:solidFill>
                <a:latin typeface="Simplified Arabic" pitchFamily="18" charset="-78"/>
                <a:cs typeface="Simplified Arabic" pitchFamily="18" charset="-78"/>
              </a:rPr>
              <a:t>تتكون الموارد المالية للهيئة من أموال الرسوم التي يقرر هذا القانون ولوائحه تحصيلها لحساب الهيئة ، أو أي موارد أخرى تتحصل من ممارسة نشاطها أو توظيف احتياطياتها “</a:t>
            </a:r>
            <a:r>
              <a:rPr lang="en-US" sz="2200" b="1" dirty="0">
                <a:solidFill>
                  <a:schemeClr val="accent1">
                    <a:lumMod val="50000"/>
                  </a:schemeClr>
                </a:solidFill>
                <a:latin typeface="Simplified Arabic" pitchFamily="18" charset="-78"/>
                <a:cs typeface="Simplified Arabic" pitchFamily="18" charset="-78"/>
              </a:rPr>
              <a:t>.</a:t>
            </a:r>
            <a:r>
              <a:rPr lang="ar-SA" sz="2200" dirty="0" smtClean="0">
                <a:solidFill>
                  <a:schemeClr val="accent1">
                    <a:lumMod val="50000"/>
                  </a:schemeClr>
                </a:solidFill>
                <a:latin typeface="Simplified Arabic" pitchFamily="18" charset="-78"/>
                <a:cs typeface="Simplified Arabic" pitchFamily="18" charset="-78"/>
              </a:rPr>
              <a:t> التي تبين </a:t>
            </a:r>
            <a:r>
              <a:rPr lang="ar-SA" sz="2200" dirty="0">
                <a:solidFill>
                  <a:schemeClr val="accent1">
                    <a:lumMod val="50000"/>
                  </a:schemeClr>
                </a:solidFill>
                <a:latin typeface="Simplified Arabic" pitchFamily="18" charset="-78"/>
                <a:cs typeface="Simplified Arabic" pitchFamily="18" charset="-78"/>
              </a:rPr>
              <a:t>أن موارد الهيئة المالية تتكون من مبالغ الرسوم بالإضافة إلى الغرامات كما نصت على ذلك المادة (5) فقرة (7) الأمر الذي يبين أن هيئة أسواق المال لا تتلقى أي دعم مالي وليس لها ثمة اعتماد مالي من الميزانية العامة للدولة .</a:t>
            </a:r>
            <a:endParaRPr lang="en-US" sz="2200" dirty="0">
              <a:solidFill>
                <a:schemeClr val="accent1">
                  <a:lumMod val="50000"/>
                </a:schemeClr>
              </a:solidFill>
              <a:latin typeface="Simplified Arabic" pitchFamily="18" charset="-78"/>
              <a:cs typeface="Simplified Arabic" pitchFamily="18" charset="-78"/>
            </a:endParaRPr>
          </a:p>
          <a:p>
            <a:pPr marL="0" indent="0" algn="justLow" rtl="1">
              <a:buNone/>
            </a:pPr>
            <a:endParaRPr lang="en-US" sz="2800" dirty="0">
              <a:solidFill>
                <a:schemeClr val="accent1">
                  <a:lumMod val="50000"/>
                </a:schemeClr>
              </a:solidFill>
            </a:endParaRPr>
          </a:p>
          <a:p>
            <a:pPr marL="0" lvl="0" indent="0" algn="ctr" rtl="1" fontAlgn="base">
              <a:spcBef>
                <a:spcPct val="0"/>
              </a:spcBef>
              <a:spcAft>
                <a:spcPts val="600"/>
              </a:spcAft>
              <a:buNone/>
            </a:pPr>
            <a:endParaRPr lang="en-US" sz="2600"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681468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smtClean="0">
                <a:solidFill>
                  <a:schemeClr val="accent1">
                    <a:lumMod val="50000"/>
                  </a:schemeClr>
                </a:solidFill>
                <a:latin typeface="Simplified Arabic" pitchFamily="18" charset="-78"/>
                <a:cs typeface="Simplified Arabic" pitchFamily="18" charset="-78"/>
              </a:rPr>
              <a:t>القطاع القانوني</a:t>
            </a:r>
            <a:endParaRPr lang="en-US" sz="36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a:bodyPr>
          <a:lstStyle/>
          <a:p>
            <a:pPr algn="justLow" rtl="1"/>
            <a:endParaRPr lang="ar-KW" sz="2800" dirty="0" smtClean="0">
              <a:solidFill>
                <a:schemeClr val="accent1">
                  <a:lumMod val="50000"/>
                </a:schemeClr>
              </a:solidFill>
            </a:endParaRPr>
          </a:p>
          <a:p>
            <a:pPr lvl="0" algn="justLow" rtl="1"/>
            <a:r>
              <a:rPr lang="ar-SA" sz="2400" dirty="0">
                <a:solidFill>
                  <a:schemeClr val="accent1">
                    <a:lumMod val="50000"/>
                  </a:schemeClr>
                </a:solidFill>
                <a:latin typeface="Simplified Arabic" pitchFamily="18" charset="-78"/>
                <a:cs typeface="Simplified Arabic" pitchFamily="18" charset="-78"/>
              </a:rPr>
              <a:t>ومن مظاهر هذا الاستقلال أن يكون للهيئة جهاز قانوني أو إدارة قانونية توكل لها مهمة إبداء الرأي القانوني وصياغة القرارات والعقود وإجراء التحقيق ومباشرة الدعاوى القضائية وتمثيل الهيئة أمام جميع المحاكم وهيئات التحكيم </a:t>
            </a:r>
            <a:r>
              <a:rPr lang="ar-SA" sz="2200" dirty="0" smtClean="0">
                <a:solidFill>
                  <a:schemeClr val="accent1">
                    <a:lumMod val="50000"/>
                  </a:schemeClr>
                </a:solidFill>
                <a:latin typeface="Simplified Arabic" pitchFamily="18" charset="-78"/>
                <a:cs typeface="Simplified Arabic" pitchFamily="18" charset="-78"/>
              </a:rPr>
              <a:t>.</a:t>
            </a:r>
            <a:endParaRPr lang="en-US" sz="2200" dirty="0">
              <a:solidFill>
                <a:schemeClr val="accent1">
                  <a:lumMod val="50000"/>
                </a:schemeClr>
              </a:solidFill>
              <a:latin typeface="Simplified Arabic" pitchFamily="18" charset="-78"/>
              <a:cs typeface="Simplified Arabic" pitchFamily="18" charset="-78"/>
            </a:endParaRPr>
          </a:p>
          <a:p>
            <a:pPr marL="0" indent="0" algn="justLow" rtl="1">
              <a:buNone/>
            </a:pPr>
            <a:endParaRPr lang="en-US" sz="2800" dirty="0">
              <a:solidFill>
                <a:schemeClr val="accent1">
                  <a:lumMod val="50000"/>
                </a:schemeClr>
              </a:solidFill>
              <a:cs typeface="mohammad bold art 1" pitchFamily="2" charset="-78"/>
            </a:endParaRPr>
          </a:p>
          <a:p>
            <a:pPr marL="0" lvl="0" indent="0" algn="ctr" rtl="1" fontAlgn="base">
              <a:spcBef>
                <a:spcPct val="0"/>
              </a:spcBef>
              <a:spcAft>
                <a:spcPts val="600"/>
              </a:spcAft>
              <a:buNone/>
            </a:pPr>
            <a:endParaRPr lang="en-US" sz="2600"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699191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TotalTime>
  <Words>2255</Words>
  <Application>Microsoft Office PowerPoint</Application>
  <PresentationFormat>On-screen Show (4:3)</PresentationFormat>
  <Paragraphs>213</Paragraphs>
  <Slides>37</Slides>
  <Notes>35</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 ورشة عمل </vt:lpstr>
      <vt:lpstr>مقدمــــــــة</vt:lpstr>
      <vt:lpstr>جدول أعمال الورشة</vt:lpstr>
      <vt:lpstr>الاستقلالية الادارية</vt:lpstr>
      <vt:lpstr>الاستقلالية الادارية</vt:lpstr>
      <vt:lpstr>الاستقلالية الادارية</vt:lpstr>
      <vt:lpstr>مظاهر الاستقلال المالي</vt:lpstr>
      <vt:lpstr>مظاهر الاستقلال المالي</vt:lpstr>
      <vt:lpstr>القطاع القانوني</vt:lpstr>
      <vt:lpstr>القطاع القانوني</vt:lpstr>
      <vt:lpstr>القطاع القانوني</vt:lpstr>
      <vt:lpstr>القطاع القانوني</vt:lpstr>
      <vt:lpstr>إختصاص الإدارة بالتحكيم</vt:lpstr>
      <vt:lpstr>إختصاص الإدارة بالتحكيم</vt:lpstr>
      <vt:lpstr>إختصاص الإدارة بالتحكيم</vt:lpstr>
      <vt:lpstr>مقارنة نظام التحكيم</vt:lpstr>
      <vt:lpstr>مقارنة نظام التحكيم</vt:lpstr>
      <vt:lpstr>مقارنة نظام التحكيم</vt:lpstr>
      <vt:lpstr>مقارنة نظام التحكيم</vt:lpstr>
      <vt:lpstr>مقارنة نظام التحكيم</vt:lpstr>
      <vt:lpstr>مقارنة نظام التحكيم</vt:lpstr>
      <vt:lpstr>مميزات التحكيم</vt:lpstr>
      <vt:lpstr>إختصاص الإدارة بالقضايا</vt:lpstr>
      <vt:lpstr>إختصاص الإدارة بالقضايا</vt:lpstr>
      <vt:lpstr>النوع الاول : دعاوى في مواجهة الهيئة</vt:lpstr>
      <vt:lpstr>النوع الثاني: دعاوى بإختصام الهيئة</vt:lpstr>
      <vt:lpstr>النوع الثاني: دعاوى بإختصام الهيئة</vt:lpstr>
      <vt:lpstr>النوع الثالث : الدعاوى الموضوعية </vt:lpstr>
      <vt:lpstr>النوع الثالث : الدعاوى الموضوعية </vt:lpstr>
      <vt:lpstr>النوع الثالث : الدعاوى الموضوعية </vt:lpstr>
      <vt:lpstr>النوع الثالث : الدعاوى الموضوعية </vt:lpstr>
      <vt:lpstr>النوع الثالث : الدعاوى الموضوعية </vt:lpstr>
      <vt:lpstr>النوع الثالث : الدعاوى الموضوعية </vt:lpstr>
      <vt:lpstr>النوع الثالث : الدعاوى الموضوعية </vt:lpstr>
      <vt:lpstr>النوع الثالث : الدعاوى الموضوعية </vt:lpstr>
      <vt:lpstr>النوع الثالث : الدعاوى الموضوعية </vt:lpstr>
      <vt:lpstr>شــكــراً</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Dima Al Fawair</cp:lastModifiedBy>
  <cp:revision>108</cp:revision>
  <dcterms:created xsi:type="dcterms:W3CDTF">2014-09-25T11:33:14Z</dcterms:created>
  <dcterms:modified xsi:type="dcterms:W3CDTF">2015-03-08T09:55:43Z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8b7f2750-21b4-4c47-939c-f52894735a0d</vt:lpwstr>
  </property>
  <property fmtid="{D5CDD505-2E9C-101B-9397-08002B2CF9AE}" pid="3" name="CMAClassification">
    <vt:lpwstr>Public</vt:lpwstr>
  </property>
</Properties>
</file>